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2"/>
  </p:notesMasterIdLst>
  <p:sldIdLst>
    <p:sldId id="390" r:id="rId2"/>
    <p:sldId id="372" r:id="rId3"/>
    <p:sldId id="380" r:id="rId4"/>
    <p:sldId id="379" r:id="rId5"/>
    <p:sldId id="400" r:id="rId6"/>
    <p:sldId id="398" r:id="rId7"/>
    <p:sldId id="395" r:id="rId8"/>
    <p:sldId id="394" r:id="rId9"/>
    <p:sldId id="396" r:id="rId10"/>
    <p:sldId id="397" r:id="rId11"/>
    <p:sldId id="402" r:id="rId12"/>
    <p:sldId id="404" r:id="rId13"/>
    <p:sldId id="407" r:id="rId14"/>
    <p:sldId id="405" r:id="rId15"/>
    <p:sldId id="411" r:id="rId16"/>
    <p:sldId id="408" r:id="rId17"/>
    <p:sldId id="409" r:id="rId18"/>
    <p:sldId id="363" r:id="rId19"/>
    <p:sldId id="403" r:id="rId20"/>
    <p:sldId id="410" r:id="rId21"/>
  </p:sldIdLst>
  <p:sldSz cx="10693400" cy="7562850"/>
  <p:notesSz cx="10017125" cy="68865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9" userDrawn="1">
          <p15:clr>
            <a:srgbClr val="A4A3A4"/>
          </p15:clr>
        </p15:guide>
        <p15:guide id="2" pos="315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HII MAZUR" initials="SM" lastIdx="1" clrIdx="0">
    <p:extLst>
      <p:ext uri="{19B8F6BF-5375-455C-9EA6-DF929625EA0E}">
        <p15:presenceInfo xmlns:p15="http://schemas.microsoft.com/office/powerpoint/2012/main" userId="SERHII MAZ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B0D9"/>
    <a:srgbClr val="FFD365"/>
    <a:srgbClr val="F5A099"/>
    <a:srgbClr val="AEF68A"/>
    <a:srgbClr val="97F468"/>
    <a:srgbClr val="C4F9A9"/>
    <a:srgbClr val="1D9EFF"/>
    <a:srgbClr val="FFE7AB"/>
    <a:srgbClr val="FFE49F"/>
    <a:srgbClr val="FFD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500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6" d="100"/>
          <a:sy n="106" d="100"/>
        </p:scale>
        <p:origin x="-2184" y="-96"/>
      </p:cViewPr>
      <p:guideLst>
        <p:guide orient="horz" pos="2169"/>
        <p:guide pos="315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506391347099315E-2"/>
          <c:y val="8.0813880565814233E-2"/>
          <c:w val="0.95448916967974873"/>
          <c:h val="0.458061976123952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Отримали золоту медаль</c:v>
                </c:pt>
              </c:strCache>
            </c:strRef>
          </c:tx>
          <c:spPr>
            <a:solidFill>
              <a:srgbClr val="FFCA21"/>
            </a:solidFill>
          </c:spPr>
          <c:invertIfNegative val="0"/>
          <c:dLbls>
            <c:dLbl>
              <c:idx val="0"/>
              <c:spPr>
                <a:noFill/>
              </c:spPr>
              <c:txPr>
                <a:bodyPr/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6B9-457A-8CBC-5A83E6EDFA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Гімназія </c:v>
                </c:pt>
                <c:pt idx="1">
                  <c:v>Ліцей </c:v>
                </c:pt>
                <c:pt idx="2">
                  <c:v>НВК ім. К.Могилка</c:v>
                </c:pt>
                <c:pt idx="3">
                  <c:v>БАЛ</c:v>
                </c:pt>
                <c:pt idx="4">
                  <c:v>ЗОШ № 1</c:v>
                </c:pt>
                <c:pt idx="5">
                  <c:v>ЗОШ № 3</c:v>
                </c:pt>
                <c:pt idx="6">
                  <c:v>ЗОШ № 6</c:v>
                </c:pt>
                <c:pt idx="7">
                  <c:v>ЗОШ № 7</c:v>
                </c:pt>
                <c:pt idx="8">
                  <c:v>ЗОШ № 8</c:v>
                </c:pt>
                <c:pt idx="9">
                  <c:v>Глибоцька ЗОШ</c:v>
                </c:pt>
                <c:pt idx="10">
                  <c:v>Іванківська ЗОШ</c:v>
                </c:pt>
                <c:pt idx="11">
                  <c:v>Кучаківська ЗОШ</c:v>
                </c:pt>
                <c:pt idx="12">
                  <c:v>Любарецька ЗОШ</c:v>
                </c:pt>
                <c:pt idx="13">
                  <c:v>Рогозівська ЗОШ</c:v>
                </c:pt>
                <c:pt idx="14">
                  <c:v>Сеньківська ЗОШ 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7</c:v>
                </c:pt>
                <c:pt idx="1">
                  <c:v>1</c:v>
                </c:pt>
                <c:pt idx="2">
                  <c:v>6</c:v>
                </c:pt>
                <c:pt idx="3">
                  <c:v>15</c:v>
                </c:pt>
                <c:pt idx="4">
                  <c:v>4</c:v>
                </c:pt>
                <c:pt idx="5">
                  <c:v>4</c:v>
                </c:pt>
                <c:pt idx="6">
                  <c:v>8</c:v>
                </c:pt>
                <c:pt idx="7">
                  <c:v>3</c:v>
                </c:pt>
                <c:pt idx="8">
                  <c:v>4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ED-4963-B59D-7D31047D59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Отримали срібну медаль</c:v>
                </c:pt>
              </c:strCache>
            </c:strRef>
          </c:tx>
          <c:spPr>
            <a:solidFill>
              <a:sysClr val="window" lastClr="FFFFFF">
                <a:lumMod val="75000"/>
              </a:sys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Гімназія </c:v>
                </c:pt>
                <c:pt idx="1">
                  <c:v>Ліцей </c:v>
                </c:pt>
                <c:pt idx="2">
                  <c:v>НВК ім. К.Могилка</c:v>
                </c:pt>
                <c:pt idx="3">
                  <c:v>БАЛ</c:v>
                </c:pt>
                <c:pt idx="4">
                  <c:v>ЗОШ № 1</c:v>
                </c:pt>
                <c:pt idx="5">
                  <c:v>ЗОШ № 3</c:v>
                </c:pt>
                <c:pt idx="6">
                  <c:v>ЗОШ № 6</c:v>
                </c:pt>
                <c:pt idx="7">
                  <c:v>ЗОШ № 7</c:v>
                </c:pt>
                <c:pt idx="8">
                  <c:v>ЗОШ № 8</c:v>
                </c:pt>
                <c:pt idx="9">
                  <c:v>Глибоцька ЗОШ</c:v>
                </c:pt>
                <c:pt idx="10">
                  <c:v>Іванківська ЗОШ</c:v>
                </c:pt>
                <c:pt idx="11">
                  <c:v>Кучаківська ЗОШ</c:v>
                </c:pt>
                <c:pt idx="12">
                  <c:v>Любарецька ЗОШ</c:v>
                </c:pt>
                <c:pt idx="13">
                  <c:v>Рогозівська ЗОШ</c:v>
                </c:pt>
                <c:pt idx="14">
                  <c:v>Сеньківська ЗОШ 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4</c:v>
                </c:pt>
                <c:pt idx="1">
                  <c:v>2</c:v>
                </c:pt>
                <c:pt idx="2">
                  <c:v>1</c:v>
                </c:pt>
                <c:pt idx="3">
                  <c:v>7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ED-4963-B59D-7D31047D59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78978304"/>
        <c:axId val="179600128"/>
      </c:barChart>
      <c:catAx>
        <c:axId val="178978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uk-UA"/>
          </a:p>
        </c:txPr>
        <c:crossAx val="179600128"/>
        <c:crosses val="autoZero"/>
        <c:auto val="1"/>
        <c:lblAlgn val="ctr"/>
        <c:lblOffset val="100"/>
        <c:noMultiLvlLbl val="0"/>
      </c:catAx>
      <c:valAx>
        <c:axId val="179600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9783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6832233351916124"/>
          <c:y val="0.88955649009782867"/>
          <c:w val="0.46335523019969221"/>
          <c:h val="7.2564722023383446E-2"/>
        </c:manualLayout>
      </c:layout>
      <c:overlay val="0"/>
      <c:txPr>
        <a:bodyPr/>
        <a:lstStyle/>
        <a:p>
          <a:pPr>
            <a:defRPr sz="12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854" cy="345486"/>
          </a:xfrm>
          <a:prstGeom prst="rect">
            <a:avLst/>
          </a:prstGeom>
        </p:spPr>
        <p:txBody>
          <a:bodyPr vert="horz" lIns="84656" tIns="42327" rIns="84656" bIns="4232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4786" y="0"/>
            <a:ext cx="4339366" cy="345486"/>
          </a:xfrm>
          <a:prstGeom prst="rect">
            <a:avLst/>
          </a:prstGeom>
        </p:spPr>
        <p:txBody>
          <a:bodyPr vert="horz" lIns="84656" tIns="42327" rIns="84656" bIns="42327" rtlCol="0"/>
          <a:lstStyle>
            <a:lvl1pPr algn="r">
              <a:defRPr sz="1100"/>
            </a:lvl1pPr>
          </a:lstStyle>
          <a:p>
            <a:fld id="{32FA3C14-8625-4B84-9AAF-747B66E075CB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67088" y="862013"/>
            <a:ext cx="3282950" cy="2322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56" tIns="42327" rIns="84656" bIns="4232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308" y="3314635"/>
            <a:ext cx="8012510" cy="2711842"/>
          </a:xfrm>
          <a:prstGeom prst="rect">
            <a:avLst/>
          </a:prstGeom>
        </p:spPr>
        <p:txBody>
          <a:bodyPr vert="horz" lIns="84656" tIns="42327" rIns="84656" bIns="4232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1091"/>
            <a:ext cx="4340854" cy="345485"/>
          </a:xfrm>
          <a:prstGeom prst="rect">
            <a:avLst/>
          </a:prstGeom>
        </p:spPr>
        <p:txBody>
          <a:bodyPr vert="horz" lIns="84656" tIns="42327" rIns="84656" bIns="4232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4786" y="6541091"/>
            <a:ext cx="4339366" cy="345485"/>
          </a:xfrm>
          <a:prstGeom prst="rect">
            <a:avLst/>
          </a:prstGeom>
        </p:spPr>
        <p:txBody>
          <a:bodyPr vert="horz" lIns="84656" tIns="42327" rIns="84656" bIns="42327" rtlCol="0" anchor="b"/>
          <a:lstStyle>
            <a:lvl1pPr algn="r">
              <a:defRPr sz="1100"/>
            </a:lvl1pPr>
          </a:lstStyle>
          <a:p>
            <a:fld id="{7EA74C06-3FB9-4D96-867B-D4D8B67E4BE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54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74C06-3FB9-4D96-867B-D4D8B67E4BE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74C06-3FB9-4D96-867B-D4D8B67E4BE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5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9386"/>
            <a:ext cx="9089390" cy="162111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5615"/>
            <a:ext cx="7485380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1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374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5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65"/>
            <a:ext cx="2406015" cy="645293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65"/>
            <a:ext cx="7039822" cy="64529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62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5459"/>
            <a:ext cx="9089390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7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8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10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828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4670" y="1764666"/>
            <a:ext cx="4722918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5812" y="1764666"/>
            <a:ext cx="4722918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020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889"/>
            <a:ext cx="4724775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74" indent="0">
              <a:buNone/>
              <a:defRPr sz="2300" b="1"/>
            </a:lvl2pPr>
            <a:lvl3pPr marL="1043148" indent="0">
              <a:buNone/>
              <a:defRPr sz="2100" b="1"/>
            </a:lvl3pPr>
            <a:lvl4pPr marL="1564721" indent="0">
              <a:buNone/>
              <a:defRPr sz="1800" b="1"/>
            </a:lvl4pPr>
            <a:lvl5pPr marL="2086295" indent="0">
              <a:buNone/>
              <a:defRPr sz="1800" b="1"/>
            </a:lvl5pPr>
            <a:lvl6pPr marL="2607869" indent="0">
              <a:buNone/>
              <a:defRPr sz="1800" b="1"/>
            </a:lvl6pPr>
            <a:lvl7pPr marL="3129443" indent="0">
              <a:buNone/>
              <a:defRPr sz="1800" b="1"/>
            </a:lvl7pPr>
            <a:lvl8pPr marL="3651016" indent="0">
              <a:buNone/>
              <a:defRPr sz="1800" b="1"/>
            </a:lvl8pPr>
            <a:lvl9pPr marL="417259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4670" y="2398404"/>
            <a:ext cx="4724775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889"/>
            <a:ext cx="472663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74" indent="0">
              <a:buNone/>
              <a:defRPr sz="2300" b="1"/>
            </a:lvl2pPr>
            <a:lvl3pPr marL="1043148" indent="0">
              <a:buNone/>
              <a:defRPr sz="2100" b="1"/>
            </a:lvl3pPr>
            <a:lvl4pPr marL="1564721" indent="0">
              <a:buNone/>
              <a:defRPr sz="1800" b="1"/>
            </a:lvl4pPr>
            <a:lvl5pPr marL="2086295" indent="0">
              <a:buNone/>
              <a:defRPr sz="1800" b="1"/>
            </a:lvl5pPr>
            <a:lvl6pPr marL="2607869" indent="0">
              <a:buNone/>
              <a:defRPr sz="1800" b="1"/>
            </a:lvl6pPr>
            <a:lvl7pPr marL="3129443" indent="0">
              <a:buNone/>
              <a:defRPr sz="1800" b="1"/>
            </a:lvl7pPr>
            <a:lvl8pPr marL="3651016" indent="0">
              <a:buNone/>
              <a:defRPr sz="1800" b="1"/>
            </a:lvl8pPr>
            <a:lvl9pPr marL="417259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32099" y="2398404"/>
            <a:ext cx="472663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05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7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0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113"/>
            <a:ext cx="3518055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822" y="301114"/>
            <a:ext cx="597790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597"/>
            <a:ext cx="3518055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574" indent="0">
              <a:buNone/>
              <a:defRPr sz="1400"/>
            </a:lvl2pPr>
            <a:lvl3pPr marL="1043148" indent="0">
              <a:buNone/>
              <a:defRPr sz="1100"/>
            </a:lvl3pPr>
            <a:lvl4pPr marL="1564721" indent="0">
              <a:buNone/>
              <a:defRPr sz="1000"/>
            </a:lvl4pPr>
            <a:lvl5pPr marL="2086295" indent="0">
              <a:buNone/>
              <a:defRPr sz="1000"/>
            </a:lvl5pPr>
            <a:lvl6pPr marL="2607869" indent="0">
              <a:buNone/>
              <a:defRPr sz="1000"/>
            </a:lvl6pPr>
            <a:lvl7pPr marL="3129443" indent="0">
              <a:buNone/>
              <a:defRPr sz="1000"/>
            </a:lvl7pPr>
            <a:lvl8pPr marL="3651016" indent="0">
              <a:buNone/>
              <a:defRPr sz="1000"/>
            </a:lvl8pPr>
            <a:lvl9pPr marL="41725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50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3995"/>
            <a:ext cx="6416040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755"/>
            <a:ext cx="6416040" cy="4537710"/>
          </a:xfrm>
        </p:spPr>
        <p:txBody>
          <a:bodyPr/>
          <a:lstStyle>
            <a:lvl1pPr marL="0" indent="0">
              <a:buNone/>
              <a:defRPr sz="3700"/>
            </a:lvl1pPr>
            <a:lvl2pPr marL="521574" indent="0">
              <a:buNone/>
              <a:defRPr sz="3200"/>
            </a:lvl2pPr>
            <a:lvl3pPr marL="1043148" indent="0">
              <a:buNone/>
              <a:defRPr sz="2700"/>
            </a:lvl3pPr>
            <a:lvl4pPr marL="1564721" indent="0">
              <a:buNone/>
              <a:defRPr sz="2300"/>
            </a:lvl4pPr>
            <a:lvl5pPr marL="2086295" indent="0">
              <a:buNone/>
              <a:defRPr sz="2300"/>
            </a:lvl5pPr>
            <a:lvl6pPr marL="2607869" indent="0">
              <a:buNone/>
              <a:defRPr sz="2300"/>
            </a:lvl6pPr>
            <a:lvl7pPr marL="3129443" indent="0">
              <a:buNone/>
              <a:defRPr sz="2300"/>
            </a:lvl7pPr>
            <a:lvl8pPr marL="3651016" indent="0">
              <a:buNone/>
              <a:defRPr sz="2300"/>
            </a:lvl8pPr>
            <a:lvl9pPr marL="417259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8981"/>
            <a:ext cx="6416040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574" indent="0">
              <a:buNone/>
              <a:defRPr sz="1400"/>
            </a:lvl2pPr>
            <a:lvl3pPr marL="1043148" indent="0">
              <a:buNone/>
              <a:defRPr sz="1100"/>
            </a:lvl3pPr>
            <a:lvl4pPr marL="1564721" indent="0">
              <a:buNone/>
              <a:defRPr sz="1000"/>
            </a:lvl4pPr>
            <a:lvl5pPr marL="2086295" indent="0">
              <a:buNone/>
              <a:defRPr sz="1000"/>
            </a:lvl5pPr>
            <a:lvl6pPr marL="2607869" indent="0">
              <a:buNone/>
              <a:defRPr sz="1000"/>
            </a:lvl6pPr>
            <a:lvl7pPr marL="3129443" indent="0">
              <a:buNone/>
              <a:defRPr sz="1000"/>
            </a:lvl7pPr>
            <a:lvl8pPr marL="3651016" indent="0">
              <a:buNone/>
              <a:defRPr sz="1000"/>
            </a:lvl8pPr>
            <a:lvl9pPr marL="417259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216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65"/>
            <a:ext cx="9624060" cy="1260475"/>
          </a:xfrm>
          <a:prstGeom prst="rect">
            <a:avLst/>
          </a:prstGeom>
        </p:spPr>
        <p:txBody>
          <a:bodyPr vert="horz" lIns="104315" tIns="52157" rIns="104315" bIns="5215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666"/>
            <a:ext cx="9624060" cy="4991131"/>
          </a:xfrm>
          <a:prstGeom prst="rect">
            <a:avLst/>
          </a:prstGeom>
        </p:spPr>
        <p:txBody>
          <a:bodyPr vert="horz" lIns="104315" tIns="52157" rIns="104315" bIns="5215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9642"/>
            <a:ext cx="2495127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9642"/>
            <a:ext cx="3386243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9642"/>
            <a:ext cx="2495127" cy="402652"/>
          </a:xfrm>
          <a:prstGeom prst="rect">
            <a:avLst/>
          </a:prstGeom>
        </p:spPr>
        <p:txBody>
          <a:bodyPr vert="horz" lIns="104315" tIns="52157" rIns="104315" bIns="5215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015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043148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80" indent="-391180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557" indent="-325984" algn="l" defTabSz="10431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934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08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7082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656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0229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803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indent="-260787" algn="l" defTabSz="10431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74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148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721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295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869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443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1016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590" algn="l" defTabSz="10431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700" y="352425"/>
            <a:ext cx="9906000" cy="6924973"/>
          </a:xfrm>
          <a:prstGeom prst="rect">
            <a:avLst/>
          </a:prstGeom>
          <a:solidFill>
            <a:srgbClr val="AEF68A"/>
          </a:solidFill>
        </p:spPr>
        <p:txBody>
          <a:bodyPr wrap="square" rtlCol="0">
            <a:spAutoFit/>
          </a:bodyPr>
          <a:lstStyle/>
          <a:p>
            <a:pPr algn="ctr"/>
            <a:endParaRPr lang="uk-UA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 галузь </a:t>
            </a:r>
            <a:b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Бориспільської міської територіальної громади</a:t>
            </a: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			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endParaRPr lang="uk-UA" sz="4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7" y="962025"/>
            <a:ext cx="10384363" cy="6019800"/>
          </a:xfrm>
          <a:prstGeom prst="rect">
            <a:avLst/>
          </a:prstGeom>
        </p:spPr>
      </p:pic>
      <p:sp>
        <p:nvSpPr>
          <p:cNvPr id="5" name="Прямокутник 19">
            <a:extLst>
              <a:ext uri="{FF2B5EF4-FFF2-40B4-BE49-F238E27FC236}">
                <a16:creationId xmlns:a16="http://schemas.microsoft.com/office/drawing/2014/main" id="{55C9BD7A-D2B0-416B-AC88-6A380F3A6A2F}"/>
              </a:ext>
            </a:extLst>
          </p:cNvPr>
          <p:cNvSpPr/>
          <p:nvPr/>
        </p:nvSpPr>
        <p:spPr>
          <a:xfrm>
            <a:off x="5336118" y="-4763"/>
            <a:ext cx="5368230" cy="574978"/>
          </a:xfrm>
          <a:prstGeom prst="rect">
            <a:avLst/>
          </a:prstGeom>
          <a:solidFill>
            <a:srgbClr val="EE6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 СЬОГОДЕННЯ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B8EC164-7C08-4057-A96B-B6D0F3CD5E53}"/>
              </a:ext>
            </a:extLst>
          </p:cNvPr>
          <p:cNvGrpSpPr/>
          <p:nvPr/>
        </p:nvGrpSpPr>
        <p:grpSpPr>
          <a:xfrm>
            <a:off x="353818" y="742371"/>
            <a:ext cx="4724400" cy="6407178"/>
            <a:chOff x="241300" y="742371"/>
            <a:chExt cx="4238098" cy="574766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720D72-972F-49B1-81A2-685A20009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8" t="38756" r="1872" b="11947"/>
            <a:stretch/>
          </p:blipFill>
          <p:spPr>
            <a:xfrm>
              <a:off x="241300" y="4585032"/>
              <a:ext cx="4222769" cy="19050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A33A0DF4-81E0-4486-B5D1-99E9F1840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1" t="11042"/>
            <a:stretch/>
          </p:blipFill>
          <p:spPr>
            <a:xfrm>
              <a:off x="2448542" y="2797927"/>
              <a:ext cx="2030856" cy="1627603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586BC4A-DEEF-43EF-B734-9AA30AD61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8" t="28067" r="6927" b="10309"/>
            <a:stretch/>
          </p:blipFill>
          <p:spPr>
            <a:xfrm>
              <a:off x="241300" y="742371"/>
              <a:ext cx="2065621" cy="1402204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BC50089-C630-4393-BD9A-62395F309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89"/>
            <a:stretch/>
          </p:blipFill>
          <p:spPr>
            <a:xfrm>
              <a:off x="2448542" y="742371"/>
              <a:ext cx="2030855" cy="19050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8134171-E6CB-4D88-AB86-59A903957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80" y="2272851"/>
              <a:ext cx="2059263" cy="2190200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DA8B9613-7C0C-4861-A790-B6D7732CE038}"/>
              </a:ext>
            </a:extLst>
          </p:cNvPr>
          <p:cNvGrpSpPr/>
          <p:nvPr/>
        </p:nvGrpSpPr>
        <p:grpSpPr>
          <a:xfrm>
            <a:off x="5236089" y="736787"/>
            <a:ext cx="5139811" cy="4111368"/>
            <a:chOff x="5346700" y="736787"/>
            <a:chExt cx="4916682" cy="395232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F7AA337-540F-4936-B660-BB7AF48443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2" t="19841" r="12007" b="19386"/>
            <a:stretch/>
          </p:blipFill>
          <p:spPr>
            <a:xfrm>
              <a:off x="5346700" y="736787"/>
              <a:ext cx="4916682" cy="2073126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FE79300-F27D-43EE-A874-55F1D07EC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21599" r="23829" b="23918"/>
            <a:stretch/>
          </p:blipFill>
          <p:spPr>
            <a:xfrm>
              <a:off x="7804130" y="2972097"/>
              <a:ext cx="2459252" cy="1708723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163ABB7-81B2-4223-80C4-0F30AAA3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700" y="2952254"/>
              <a:ext cx="2315810" cy="1736858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9A20E4C8-2431-44B3-A56E-B5E1B706687F}"/>
              </a:ext>
            </a:extLst>
          </p:cNvPr>
          <p:cNvSpPr/>
          <p:nvPr/>
        </p:nvSpPr>
        <p:spPr>
          <a:xfrm>
            <a:off x="5236089" y="5040843"/>
            <a:ext cx="5139811" cy="2123590"/>
          </a:xfrm>
          <a:prstGeom prst="rect">
            <a:avLst/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продукти харчування виділено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9621,0 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endParaRPr lang="uk-UA" sz="2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9">
            <a:extLst>
              <a:ext uri="{FF2B5EF4-FFF2-40B4-BE49-F238E27FC236}">
                <a16:creationId xmlns:a16="http://schemas.microsoft.com/office/drawing/2014/main" id="{EBFCABE3-4A03-4A2D-AA47-D006562EC811}"/>
              </a:ext>
            </a:extLst>
          </p:cNvPr>
          <p:cNvSpPr/>
          <p:nvPr/>
        </p:nvSpPr>
        <p:spPr>
          <a:xfrm>
            <a:off x="5358523" y="-2299"/>
            <a:ext cx="5345824" cy="574978"/>
          </a:xfrm>
          <a:prstGeom prst="rect">
            <a:avLst/>
          </a:prstGeom>
          <a:solidFill>
            <a:srgbClr val="FFC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 ХАРЧУВАННЯ </a:t>
            </a:r>
          </a:p>
        </p:txBody>
      </p:sp>
    </p:spTree>
    <p:extLst>
      <p:ext uri="{BB962C8B-B14F-4D97-AF65-F5344CB8AC3E}">
        <p14:creationId xmlns:p14="http://schemas.microsoft.com/office/powerpoint/2010/main" val="354473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26">
            <a:extLst>
              <a:ext uri="{FF2B5EF4-FFF2-40B4-BE49-F238E27FC236}">
                <a16:creationId xmlns:a16="http://schemas.microsoft.com/office/drawing/2014/main" id="{7BD1C6F1-A8A4-4B97-84E2-56BA026E860F}"/>
              </a:ext>
            </a:extLst>
          </p:cNvPr>
          <p:cNvSpPr/>
          <p:nvPr/>
        </p:nvSpPr>
        <p:spPr>
          <a:xfrm>
            <a:off x="5317719" y="0"/>
            <a:ext cx="5368926" cy="574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14EBE23C-0DB6-404A-B25C-C8D9C3FD9E7D}"/>
              </a:ext>
            </a:extLst>
          </p:cNvPr>
          <p:cNvGrpSpPr/>
          <p:nvPr/>
        </p:nvGrpSpPr>
        <p:grpSpPr>
          <a:xfrm>
            <a:off x="6132511" y="724153"/>
            <a:ext cx="4456364" cy="3666872"/>
            <a:chOff x="179388" y="618144"/>
            <a:chExt cx="4456364" cy="3815786"/>
          </a:xfrm>
        </p:grpSpPr>
        <p:grpSp>
          <p:nvGrpSpPr>
            <p:cNvPr id="2" name="Групувати 1">
              <a:extLst>
                <a:ext uri="{FF2B5EF4-FFF2-40B4-BE49-F238E27FC236}">
                  <a16:creationId xmlns:a16="http://schemas.microsoft.com/office/drawing/2014/main" id="{15D41469-9245-4E9C-B7D9-A6A1EB67B057}"/>
                </a:ext>
              </a:extLst>
            </p:cNvPr>
            <p:cNvGrpSpPr/>
            <p:nvPr/>
          </p:nvGrpSpPr>
          <p:grpSpPr>
            <a:xfrm>
              <a:off x="179388" y="1157330"/>
              <a:ext cx="4443665" cy="3276600"/>
              <a:chOff x="401145" y="1018539"/>
              <a:chExt cx="5821487" cy="4292557"/>
            </a:xfrm>
          </p:grpSpPr>
          <p:pic>
            <p:nvPicPr>
              <p:cNvPr id="4" name="Picture 4" descr="http://bal.pp.ua/school/wp-content/uploads/2022/10/%D0%B7%D0%BE%D0%B1%D1%80%D0%B0%D0%B6%D0%B5%D0%BD%D0%BD%D1%8F_viber_2022-06-01_13-07-41-259.jpg">
                <a:extLst>
                  <a:ext uri="{FF2B5EF4-FFF2-40B4-BE49-F238E27FC236}">
                    <a16:creationId xmlns:a16="http://schemas.microsoft.com/office/drawing/2014/main" id="{F1B3BF64-6CC0-4B53-9458-62640ED2C0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/>
              <a:srcRect l="19585"/>
              <a:stretch/>
            </p:blipFill>
            <p:spPr bwMode="auto">
              <a:xfrm>
                <a:off x="401145" y="1018539"/>
                <a:ext cx="3128683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Рисунок 6" descr="зображення_viber_2022-10-25_12-15-00-758.jpg">
                <a:extLst>
                  <a:ext uri="{FF2B5EF4-FFF2-40B4-BE49-F238E27FC236}">
                    <a16:creationId xmlns:a16="http://schemas.microsoft.com/office/drawing/2014/main" id="{AD9A3978-D5C4-4769-9F85-9EE19765BB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6332"/>
              <a:stretch/>
            </p:blipFill>
            <p:spPr bwMode="auto">
              <a:xfrm>
                <a:off x="406225" y="3253696"/>
                <a:ext cx="3128683" cy="2057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Рисунок 12" descr="Image-5.jpg">
                <a:extLst>
                  <a:ext uri="{FF2B5EF4-FFF2-40B4-BE49-F238E27FC236}">
                    <a16:creationId xmlns:a16="http://schemas.microsoft.com/office/drawing/2014/main" id="{EB5CED6A-D11B-45DB-BA5D-2012DC9C9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70300" y="1018539"/>
                <a:ext cx="2552332" cy="4292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68BECD-F7DF-40FF-A17D-C34E597CB226}"/>
                </a:ext>
              </a:extLst>
            </p:cNvPr>
            <p:cNvSpPr txBox="1"/>
            <p:nvPr/>
          </p:nvSpPr>
          <p:spPr>
            <a:xfrm>
              <a:off x="192088" y="618144"/>
              <a:ext cx="4443664" cy="461665"/>
            </a:xfrm>
            <a:prstGeom prst="rect">
              <a:avLst/>
            </a:prstGeom>
            <a:solidFill>
              <a:srgbClr val="AEF68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Освітянська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родина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нашої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громади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організовують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гаряче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харчування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військослужбовців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ЗСУ,  ТО </a:t>
              </a:r>
            </a:p>
          </p:txBody>
        </p:sp>
      </p:grp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44E97D83-F49F-4A73-8C0C-9DA58D732D7A}"/>
              </a:ext>
            </a:extLst>
          </p:cNvPr>
          <p:cNvGrpSpPr/>
          <p:nvPr/>
        </p:nvGrpSpPr>
        <p:grpSpPr>
          <a:xfrm>
            <a:off x="6032500" y="4536714"/>
            <a:ext cx="4556375" cy="2853014"/>
            <a:chOff x="6032500" y="4625064"/>
            <a:chExt cx="4556375" cy="2853014"/>
          </a:xfrm>
        </p:grpSpPr>
        <p:pic>
          <p:nvPicPr>
            <p:cNvPr id="10" name="Picture 2" descr="http://bal.pp.ua/school/wp-content/uploads/2022/10/311520092_518495533619958_4983127900654797281_n-600x800.jpg">
              <a:extLst>
                <a:ext uri="{FF2B5EF4-FFF2-40B4-BE49-F238E27FC236}">
                  <a16:creationId xmlns:a16="http://schemas.microsoft.com/office/drawing/2014/main" id="{024F3A39-2CC6-49CD-8523-A04BB1218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26250" b="26477"/>
            <a:stretch/>
          </p:blipFill>
          <p:spPr bwMode="auto">
            <a:xfrm>
              <a:off x="6032500" y="4988356"/>
              <a:ext cx="4543675" cy="2489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66824-389B-4151-BDD8-2F7329FF21BF}"/>
                </a:ext>
              </a:extLst>
            </p:cNvPr>
            <p:cNvSpPr txBox="1"/>
            <p:nvPr/>
          </p:nvSpPr>
          <p:spPr>
            <a:xfrm>
              <a:off x="6032500" y="4625064"/>
              <a:ext cx="4556375" cy="276999"/>
            </a:xfrm>
            <a:prstGeom prst="rect">
              <a:avLst/>
            </a:prstGeom>
            <a:solidFill>
              <a:srgbClr val="FFD365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err="1">
                  <a:latin typeface="Times New Roman" pitchFamily="18" charset="0"/>
                  <a:cs typeface="Times New Roman" pitchFamily="18" charset="0"/>
                </a:rPr>
                <a:t>Акція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 до Дня учителя «</a:t>
              </a:r>
              <a:r>
                <a:rPr lang="ru-RU" sz="1200" b="1" dirty="0" err="1">
                  <a:latin typeface="Times New Roman" pitchFamily="18" charset="0"/>
                  <a:cs typeface="Times New Roman" pitchFamily="18" charset="0"/>
                </a:rPr>
                <a:t>Благодійність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b="1" dirty="0" err="1">
                  <a:latin typeface="Times New Roman" pitchFamily="18" charset="0"/>
                  <a:cs typeface="Times New Roman" pitchFamily="18" charset="0"/>
                </a:rPr>
                <a:t>замість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200" b="1" dirty="0" err="1">
                  <a:latin typeface="Times New Roman" pitchFamily="18" charset="0"/>
                  <a:cs typeface="Times New Roman" pitchFamily="18" charset="0"/>
                </a:rPr>
                <a:t>квітів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»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0904F7-4E20-4134-8B23-897907F74D75}"/>
              </a:ext>
            </a:extLst>
          </p:cNvPr>
          <p:cNvSpPr txBox="1"/>
          <p:nvPr/>
        </p:nvSpPr>
        <p:spPr>
          <a:xfrm>
            <a:off x="117224" y="4160192"/>
            <a:ext cx="5700712" cy="461665"/>
          </a:xfrm>
          <a:prstGeom prst="rect">
            <a:avLst/>
          </a:prstGeom>
          <a:solidFill>
            <a:srgbClr val="F5A099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Освітянська родина активно взяла участь в акції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200" b="1" dirty="0">
                <a:solidFill>
                  <a:srgbClr val="002060"/>
                </a:solidFill>
                <a:latin typeface="Times New Roman"/>
                <a:cs typeface="Times New Roman"/>
              </a:rPr>
              <a:t>«Щедроти рідної землі нашим захисникам!»</a:t>
            </a:r>
          </a:p>
        </p:txBody>
      </p:sp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17DE8E41-652A-46F7-B56F-28B1FA2E1A62}"/>
              </a:ext>
            </a:extLst>
          </p:cNvPr>
          <p:cNvGrpSpPr/>
          <p:nvPr/>
        </p:nvGrpSpPr>
        <p:grpSpPr>
          <a:xfrm>
            <a:off x="154057" y="724153"/>
            <a:ext cx="5760950" cy="3213850"/>
            <a:chOff x="4815225" y="849491"/>
            <a:chExt cx="5760950" cy="32138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447520-F25A-496B-BC75-00765B80AE67}"/>
                </a:ext>
              </a:extLst>
            </p:cNvPr>
            <p:cNvSpPr txBox="1"/>
            <p:nvPr/>
          </p:nvSpPr>
          <p:spPr>
            <a:xfrm>
              <a:off x="4815225" y="849491"/>
              <a:ext cx="5760950" cy="461665"/>
            </a:xfrm>
            <a:prstGeom prst="rect">
              <a:avLst/>
            </a:prstGeom>
            <a:solidFill>
              <a:srgbClr val="9FB0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Вчителі та діти беруть активну участь в акції  «Зігрій воїна» - </a:t>
              </a:r>
            </a:p>
            <a:p>
              <a:pPr algn="ctr"/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виготовлення окопних свічок</a:t>
              </a:r>
            </a:p>
          </p:txBody>
        </p:sp>
        <p:pic>
          <p:nvPicPr>
            <p:cNvPr id="18" name="Рисунок 8" descr="D:\Disk C\Загрузки\ВХІДНА ЕЛЕКТРОНКА\ВХІДНА  ЕЛЕКТРОНКА 2022\IMG_4633.JPG">
              <a:extLst>
                <a:ext uri="{FF2B5EF4-FFF2-40B4-BE49-F238E27FC236}">
                  <a16:creationId xmlns:a16="http://schemas.microsoft.com/office/drawing/2014/main" id="{D4BDCE87-0DA8-4C8E-B490-DAF4C654E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22609" b="20590"/>
            <a:stretch>
              <a:fillRect/>
            </a:stretch>
          </p:blipFill>
          <p:spPr bwMode="auto">
            <a:xfrm>
              <a:off x="4815225" y="1400331"/>
              <a:ext cx="2010653" cy="2653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13" descr="0-02-05-492c7e8907a73a1058e3c6764e412b121dff635417e1e6f487a2da1dbbaf2b91_7b30e3a30389321d.jpg">
              <a:extLst>
                <a:ext uri="{FF2B5EF4-FFF2-40B4-BE49-F238E27FC236}">
                  <a16:creationId xmlns:a16="http://schemas.microsoft.com/office/drawing/2014/main" id="{CF329362-60CD-4F59-A123-E91DF60AE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4166" b="16666"/>
            <a:stretch>
              <a:fillRect/>
            </a:stretch>
          </p:blipFill>
          <p:spPr bwMode="auto">
            <a:xfrm>
              <a:off x="8824961" y="1397449"/>
              <a:ext cx="1751214" cy="265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9" descr="зображення_viber_2022-10-25_13-07-27-925.jpg">
              <a:extLst>
                <a:ext uri="{FF2B5EF4-FFF2-40B4-BE49-F238E27FC236}">
                  <a16:creationId xmlns:a16="http://schemas.microsoft.com/office/drawing/2014/main" id="{E9125A5A-B396-4432-98B6-3DF018C73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17383" y="1404091"/>
              <a:ext cx="1816073" cy="265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Рисунок 5" descr="312639809_1169569886965181_3196272498639364430_n.jpg">
            <a:extLst>
              <a:ext uri="{FF2B5EF4-FFF2-40B4-BE49-F238E27FC236}">
                <a16:creationId xmlns:a16="http://schemas.microsoft.com/office/drawing/2014/main" id="{F39AC696-7275-4CE9-BB3A-17B645E257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3333" b="9375"/>
          <a:stretch>
            <a:fillRect/>
          </a:stretch>
        </p:blipFill>
        <p:spPr bwMode="auto">
          <a:xfrm>
            <a:off x="241300" y="4844046"/>
            <a:ext cx="2333950" cy="257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15" descr="зображення_viber_2022-10-25_13-32-44-376.jpg">
            <a:extLst>
              <a:ext uri="{FF2B5EF4-FFF2-40B4-BE49-F238E27FC236}">
                <a16:creationId xmlns:a16="http://schemas.microsoft.com/office/drawing/2014/main" id="{B0B9D538-BA15-45F5-93DE-B4220F7D1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6041" b="30208"/>
          <a:stretch>
            <a:fillRect/>
          </a:stretch>
        </p:blipFill>
        <p:spPr bwMode="auto">
          <a:xfrm>
            <a:off x="3136900" y="4850688"/>
            <a:ext cx="2447925" cy="253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1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26">
            <a:extLst>
              <a:ext uri="{FF2B5EF4-FFF2-40B4-BE49-F238E27FC236}">
                <a16:creationId xmlns:a16="http://schemas.microsoft.com/office/drawing/2014/main" id="{7BD1C6F1-A8A4-4B97-84E2-56BA026E860F}"/>
              </a:ext>
            </a:extLst>
          </p:cNvPr>
          <p:cNvSpPr/>
          <p:nvPr/>
        </p:nvSpPr>
        <p:spPr>
          <a:xfrm>
            <a:off x="5324475" y="1"/>
            <a:ext cx="5368926" cy="574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447520-F25A-496B-BC75-00765B80AE67}"/>
              </a:ext>
            </a:extLst>
          </p:cNvPr>
          <p:cNvSpPr txBox="1"/>
          <p:nvPr/>
        </p:nvSpPr>
        <p:spPr>
          <a:xfrm>
            <a:off x="927100" y="809625"/>
            <a:ext cx="9524999" cy="307777"/>
          </a:xfrm>
          <a:prstGeom prst="rect">
            <a:avLst/>
          </a:prstGeom>
          <a:solidFill>
            <a:srgbClr val="9FB0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Times New Roman" pitchFamily="18" charset="0"/>
                <a:cs typeface="Times New Roman" pitchFamily="18" charset="0"/>
              </a:rPr>
              <a:t>ОРГАНІЗАЦІЯ ДОПОМОГИ ЗСУ</a:t>
            </a:r>
          </a:p>
        </p:txBody>
      </p:sp>
      <p:pic>
        <p:nvPicPr>
          <p:cNvPr id="23" name="Picture 10" descr="Возможно, это изображение 8 человек и люди стоят">
            <a:extLst>
              <a:ext uri="{FF2B5EF4-FFF2-40B4-BE49-F238E27FC236}">
                <a16:creationId xmlns:a16="http://schemas.microsoft.com/office/drawing/2014/main" id="{3960B846-6BDF-4E0D-8FC6-AA911C22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700" y="1339291"/>
            <a:ext cx="2895600" cy="28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306085532_806649973810141_3259331251998486952_n.jpg">
            <a:extLst>
              <a:ext uri="{FF2B5EF4-FFF2-40B4-BE49-F238E27FC236}">
                <a16:creationId xmlns:a16="http://schemas.microsoft.com/office/drawing/2014/main" id="{F42F1078-9BF0-47B6-B31F-58946051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0" y="1347179"/>
            <a:ext cx="2743200" cy="296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306777534_137241599050974_3706801240396526755_n.jpg">
            <a:extLst>
              <a:ext uri="{FF2B5EF4-FFF2-40B4-BE49-F238E27FC236}">
                <a16:creationId xmlns:a16="http://schemas.microsoft.com/office/drawing/2014/main" id="{DD43DE63-CC10-44B7-B184-BE5DFE27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4075" y="1423379"/>
            <a:ext cx="3019424" cy="296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 descr="Нет описания фото.">
            <a:extLst>
              <a:ext uri="{FF2B5EF4-FFF2-40B4-BE49-F238E27FC236}">
                <a16:creationId xmlns:a16="http://schemas.microsoft.com/office/drawing/2014/main" id="{6AA5C007-2768-4BD5-A8AF-E9435A85C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3459" r="8890"/>
          <a:stretch/>
        </p:blipFill>
        <p:spPr bwMode="auto">
          <a:xfrm>
            <a:off x="622300" y="4499121"/>
            <a:ext cx="4343400" cy="268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Возможно, это изображение в помещении и текст «Чай Паштет Uhacp - Солодокй»">
            <a:extLst>
              <a:ext uri="{FF2B5EF4-FFF2-40B4-BE49-F238E27FC236}">
                <a16:creationId xmlns:a16="http://schemas.microsoft.com/office/drawing/2014/main" id="{36CD7AF5-4F3D-41C8-A253-CBE09760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4475" y="4544602"/>
            <a:ext cx="2000250" cy="2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200D15C-5929-4819-A965-11CE2BCE0035}"/>
              </a:ext>
            </a:extLst>
          </p:cNvPr>
          <p:cNvSpPr/>
          <p:nvPr/>
        </p:nvSpPr>
        <p:spPr>
          <a:xfrm>
            <a:off x="7683500" y="4924425"/>
            <a:ext cx="2768598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Освітяни перерахували на рахунок ЗСУ одноденний заробіток </a:t>
            </a:r>
          </a:p>
          <a:p>
            <a:pPr algn="ctr"/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136,016 тис. грн.</a:t>
            </a:r>
          </a:p>
        </p:txBody>
      </p:sp>
    </p:spTree>
    <p:extLst>
      <p:ext uri="{BB962C8B-B14F-4D97-AF65-F5344CB8AC3E}">
        <p14:creationId xmlns:p14="http://schemas.microsoft.com/office/powerpoint/2010/main" val="10317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26">
            <a:extLst>
              <a:ext uri="{FF2B5EF4-FFF2-40B4-BE49-F238E27FC236}">
                <a16:creationId xmlns:a16="http://schemas.microsoft.com/office/drawing/2014/main" id="{7BD1C6F1-A8A4-4B97-84E2-56BA026E860F}"/>
              </a:ext>
            </a:extLst>
          </p:cNvPr>
          <p:cNvSpPr/>
          <p:nvPr/>
        </p:nvSpPr>
        <p:spPr>
          <a:xfrm>
            <a:off x="5324475" y="1"/>
            <a:ext cx="5368926" cy="574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7BE5D114-E7F1-404F-8716-FBC3AB2A9904}"/>
              </a:ext>
            </a:extLst>
          </p:cNvPr>
          <p:cNvGrpSpPr/>
          <p:nvPr/>
        </p:nvGrpSpPr>
        <p:grpSpPr>
          <a:xfrm>
            <a:off x="131406" y="4809694"/>
            <a:ext cx="10386137" cy="2553131"/>
            <a:chOff x="131406" y="4896404"/>
            <a:chExt cx="10386137" cy="2553131"/>
          </a:xfrm>
        </p:grpSpPr>
        <p:grpSp>
          <p:nvGrpSpPr>
            <p:cNvPr id="2" name="Групувати 1">
              <a:extLst>
                <a:ext uri="{FF2B5EF4-FFF2-40B4-BE49-F238E27FC236}">
                  <a16:creationId xmlns:a16="http://schemas.microsoft.com/office/drawing/2014/main" id="{9897A4F5-8D32-419A-9482-53255ADEC374}"/>
                </a:ext>
              </a:extLst>
            </p:cNvPr>
            <p:cNvGrpSpPr/>
            <p:nvPr/>
          </p:nvGrpSpPr>
          <p:grpSpPr>
            <a:xfrm>
              <a:off x="131406" y="5468335"/>
              <a:ext cx="10386137" cy="1981200"/>
              <a:chOff x="195966" y="4619625"/>
              <a:chExt cx="9786937" cy="1866900"/>
            </a:xfrm>
          </p:grpSpPr>
          <p:pic>
            <p:nvPicPr>
              <p:cNvPr id="7" name="Рисунок 13" descr="https://lh6.googleusercontent.com/7aAb7TIiqnr-ZLGgJbfGE9OfRV-YnWdKDThoPCwascm3iwpKF5EfZ2ZkqGTHrZjmJth-mYEVwlQthkskw23ssw-yfhYiScWfl3H8m3p8xvyt58PRrIfHxWKFsW4by3IpPQ=w1280">
                <a:extLst>
                  <a:ext uri="{FF2B5EF4-FFF2-40B4-BE49-F238E27FC236}">
                    <a16:creationId xmlns:a16="http://schemas.microsoft.com/office/drawing/2014/main" id="{D04A6D33-72FB-4FA4-A430-FD8E39EA8F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5966" y="4619625"/>
                <a:ext cx="2928937" cy="185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Рисунок 14" descr="https://lh3.googleusercontent.com/Bc0mHLRl_3J8WHTyZlQGYcIdOz_hWjN-NuUO_9NaC28ryYZzxl91aEoeqNbszna9zWswk1FA52Sm-qMXrr8J4QsPlmi2Za8G0hv61hyYzHuBCxajvdUGb5h8cgRYmsk6dQ=w1280">
                <a:extLst>
                  <a:ext uri="{FF2B5EF4-FFF2-40B4-BE49-F238E27FC236}">
                    <a16:creationId xmlns:a16="http://schemas.microsoft.com/office/drawing/2014/main" id="{8851FD06-77C3-4848-B281-3E032EB3FD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67778" y="4619625"/>
                <a:ext cx="3000375" cy="1866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Рисунок 17" descr="https://lh3.googleusercontent.com/mRuNGsQvpkQ1wsMteqi2aq8BmPACneynBznfS1dHxHuXL7kwvs6U3hjZs48_2NpqA8R7FWQjUndb9rDKMFAPWCUAIhAKWprGuW28tc0O8CYMx5O82ENZ0HDf60OB8g9XbA=w1280">
                <a:extLst>
                  <a:ext uri="{FF2B5EF4-FFF2-40B4-BE49-F238E27FC236}">
                    <a16:creationId xmlns:a16="http://schemas.microsoft.com/office/drawing/2014/main" id="{3F4E90B5-627D-4774-AA2A-C3D1EDD55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411028" y="4633091"/>
                <a:ext cx="3571875" cy="1843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08F411-7D73-4EE1-985C-0612102998E0}"/>
                </a:ext>
              </a:extLst>
            </p:cNvPr>
            <p:cNvSpPr txBox="1"/>
            <p:nvPr/>
          </p:nvSpPr>
          <p:spPr>
            <a:xfrm>
              <a:off x="141477" y="4896404"/>
              <a:ext cx="10376065" cy="461665"/>
            </a:xfrm>
            <a:prstGeom prst="rect">
              <a:avLst/>
            </a:prstGeom>
            <a:solidFill>
              <a:srgbClr val="9FB0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Діти разом з педагогами виготовляють вітальні листівки, обереги, патріотичні браслети,</a:t>
              </a:r>
              <a:br>
                <a:rPr lang="uk-UA" sz="1200" b="1" dirty="0">
                  <a:latin typeface="Times New Roman" pitchFamily="18" charset="0"/>
                  <a:cs typeface="Times New Roman" pitchFamily="18" charset="0"/>
                </a:rPr>
              </a:br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 ляльки-</a:t>
              </a:r>
              <a:r>
                <a:rPr lang="uk-UA" sz="1200" b="1" dirty="0" err="1">
                  <a:latin typeface="Times New Roman" pitchFamily="18" charset="0"/>
                  <a:cs typeface="Times New Roman" pitchFamily="18" charset="0"/>
                </a:rPr>
                <a:t>мотанки</a:t>
              </a:r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, янголів-охоронців, м’які іграшки тощо</a:t>
              </a:r>
            </a:p>
          </p:txBody>
        </p:sp>
      </p:grp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19F89135-84E0-4F25-9B2F-C7FFE6D36A67}"/>
              </a:ext>
            </a:extLst>
          </p:cNvPr>
          <p:cNvGrpSpPr/>
          <p:nvPr/>
        </p:nvGrpSpPr>
        <p:grpSpPr>
          <a:xfrm>
            <a:off x="5621901" y="739805"/>
            <a:ext cx="4907706" cy="3346851"/>
            <a:chOff x="5621901" y="739805"/>
            <a:chExt cx="4907706" cy="3346851"/>
          </a:xfrm>
        </p:grpSpPr>
        <p:pic>
          <p:nvPicPr>
            <p:cNvPr id="4" name="Picture 8" descr="http://bal.pp.ua/school/wp-content/uploads/2022/10/%D0%B7%D0%BE%D0%B1%D1%80%D0%B0%D0%B6%D0%B5%D0%BD%D0%BD%D1%8F_viber_2022-06-01_12-40-42-325.jpg">
              <a:extLst>
                <a:ext uri="{FF2B5EF4-FFF2-40B4-BE49-F238E27FC236}">
                  <a16:creationId xmlns:a16="http://schemas.microsoft.com/office/drawing/2014/main" id="{32249C51-AE8A-430F-B946-53B457BA6C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t="30397" r="11349" b="337"/>
            <a:stretch/>
          </p:blipFill>
          <p:spPr bwMode="auto">
            <a:xfrm>
              <a:off x="5621901" y="1267256"/>
              <a:ext cx="4907706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4A4EA4-4F8D-47CC-99DF-3C40D1876EEA}"/>
                </a:ext>
              </a:extLst>
            </p:cNvPr>
            <p:cNvSpPr txBox="1"/>
            <p:nvPr/>
          </p:nvSpPr>
          <p:spPr>
            <a:xfrm>
              <a:off x="5621901" y="739805"/>
              <a:ext cx="4907706" cy="461665"/>
            </a:xfrm>
            <a:prstGeom prst="rect">
              <a:avLst/>
            </a:prstGeom>
            <a:solidFill>
              <a:srgbClr val="FFD365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Допомога на фронт - виготовлення маскувальних сіток для захисників</a:t>
              </a:r>
              <a:endParaRPr lang="uk-UA" sz="1200" b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1D748723-3B2A-43FE-AACD-58CAAA87CA89}"/>
              </a:ext>
            </a:extLst>
          </p:cNvPr>
          <p:cNvGrpSpPr/>
          <p:nvPr/>
        </p:nvGrpSpPr>
        <p:grpSpPr>
          <a:xfrm>
            <a:off x="175857" y="739805"/>
            <a:ext cx="5326418" cy="3899733"/>
            <a:chOff x="175857" y="739805"/>
            <a:chExt cx="5326418" cy="3899733"/>
          </a:xfrm>
        </p:grpSpPr>
        <p:pic>
          <p:nvPicPr>
            <p:cNvPr id="11" name="Рисунок 10" descr="302132413_1542206329551893_7619719336161669716_n.jpg">
              <a:extLst>
                <a:ext uri="{FF2B5EF4-FFF2-40B4-BE49-F238E27FC236}">
                  <a16:creationId xmlns:a16="http://schemas.microsoft.com/office/drawing/2014/main" id="{99684D1A-FCAE-4191-BEE2-38BA24855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5857" y="1282505"/>
              <a:ext cx="2517775" cy="3357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2" descr="305204437_1542206242885235_2942194730169513200_n.jpg">
              <a:extLst>
                <a:ext uri="{FF2B5EF4-FFF2-40B4-BE49-F238E27FC236}">
                  <a16:creationId xmlns:a16="http://schemas.microsoft.com/office/drawing/2014/main" id="{5E457F75-20FE-41B0-AA5D-7DD44B078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13258" y="1282504"/>
              <a:ext cx="2689017" cy="3357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00C009-DB85-4743-B857-DADEEA419BF2}"/>
                </a:ext>
              </a:extLst>
            </p:cNvPr>
            <p:cNvSpPr txBox="1"/>
            <p:nvPr/>
          </p:nvSpPr>
          <p:spPr>
            <a:xfrm>
              <a:off x="175857" y="739805"/>
              <a:ext cx="5326418" cy="461665"/>
            </a:xfrm>
            <a:prstGeom prst="rect">
              <a:avLst/>
            </a:prstGeom>
            <a:solidFill>
              <a:srgbClr val="F5A099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Благодійні</a:t>
              </a:r>
              <a:br>
                <a:rPr lang="uk-UA" sz="1200" b="1" dirty="0">
                  <a:latin typeface="Times New Roman" pitchFamily="18" charset="0"/>
                  <a:cs typeface="Times New Roman" pitchFamily="18" charset="0"/>
                </a:rPr>
              </a:br>
              <a:r>
                <a:rPr lang="uk-UA" sz="1200" b="1" dirty="0">
                  <a:latin typeface="Times New Roman" pitchFamily="18" charset="0"/>
                  <a:cs typeface="Times New Roman" pitchFamily="18" charset="0"/>
                </a:rPr>
                <a:t>ярмарки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636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6EC35-A1BD-47CA-9B20-A05F9866520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2000" b="1" cap="all" dirty="0"/>
              <a:t>Безкоштовний курс опанування української мови «Мова Калинова»</a:t>
            </a:r>
            <a:br>
              <a:rPr lang="uk-UA" sz="2000" dirty="0"/>
            </a:br>
            <a:r>
              <a:rPr lang="uk-UA" sz="2000" b="1" dirty="0"/>
              <a:t>для мешканців громади та внутрішньо переміщених осіб на базі Бориспільської Публічної бібліотеки імені </a:t>
            </a:r>
            <a:r>
              <a:rPr lang="uk-UA" sz="2000" b="1" dirty="0" err="1"/>
              <a:t>В.Чорновола</a:t>
            </a:r>
            <a:endParaRPr lang="uk-UA" sz="2000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B6929EAE-F4E2-469D-B9D9-F7D5ED3051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57" y="1919139"/>
            <a:ext cx="2880360" cy="208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9775DD-AF6A-4AD5-9816-1E8398DDA9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926637"/>
            <a:ext cx="2886075" cy="2052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FCFC41-9675-41E7-9399-14DCDFEB2C6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889347"/>
            <a:ext cx="2653665" cy="208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93F623-6B4D-4770-9374-CE6D26D3F6D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31900" y="4400777"/>
            <a:ext cx="8305800" cy="25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85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B32C7F37-5FDE-4187-AD25-605A3242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5" y="3781425"/>
            <a:ext cx="2772295" cy="3383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50360-BD2D-48F0-A474-7E46F675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b="26096"/>
          <a:stretch/>
        </p:blipFill>
        <p:spPr>
          <a:xfrm>
            <a:off x="4700371" y="960599"/>
            <a:ext cx="2511148" cy="3046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F5DB33-36F3-4A4E-B4A4-2535D1B69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-1669" r="12123"/>
          <a:stretch/>
        </p:blipFill>
        <p:spPr>
          <a:xfrm>
            <a:off x="401333" y="870738"/>
            <a:ext cx="3744416" cy="24927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76F608-739E-474F-9A02-016515D4D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55" y="4130011"/>
            <a:ext cx="1946788" cy="3055268"/>
          </a:xfrm>
          <a:prstGeom prst="rect">
            <a:avLst/>
          </a:prstGeom>
        </p:spPr>
      </p:pic>
      <p:sp>
        <p:nvSpPr>
          <p:cNvPr id="10" name="Прямокутник 26">
            <a:extLst>
              <a:ext uri="{FF2B5EF4-FFF2-40B4-BE49-F238E27FC236}">
                <a16:creationId xmlns:a16="http://schemas.microsoft.com/office/drawing/2014/main" id="{13356486-7604-4A21-A8C3-AAE409E0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00" y="123825"/>
            <a:ext cx="5140825" cy="6495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– заклади загальної </a:t>
            </a:r>
            <a:b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 освіти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16673530-FB35-4173-9120-19BD2DA4CA00}"/>
              </a:ext>
            </a:extLst>
          </p:cNvPr>
          <p:cNvSpPr/>
          <p:nvPr/>
        </p:nvSpPr>
        <p:spPr>
          <a:xfrm>
            <a:off x="7776480" y="4749317"/>
            <a:ext cx="2743200" cy="1816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Ремонтні роботи –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1046,681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–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1207, 361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5F42F8-5679-421E-8797-6CDD76395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7072" y="1332994"/>
            <a:ext cx="3383280" cy="27110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E2E009-15D2-4FFE-B07E-42E77860BB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785" y="4580709"/>
            <a:ext cx="3034694" cy="21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737F0F7-6932-4BAC-A70F-F48CB7CF2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53" y="4337979"/>
            <a:ext cx="3168352" cy="2832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453138-0045-4C1D-80AD-99B989B31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7" y="428625"/>
            <a:ext cx="3168352" cy="31272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3FC9A9-7920-4009-AE31-8D010D6B2D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53" y="1190625"/>
            <a:ext cx="3107293" cy="3000832"/>
          </a:xfrm>
          <a:prstGeom prst="rect">
            <a:avLst/>
          </a:prstGeom>
        </p:spPr>
      </p:pic>
      <p:sp>
        <p:nvSpPr>
          <p:cNvPr id="8" name="Прямокутник 26">
            <a:extLst>
              <a:ext uri="{FF2B5EF4-FFF2-40B4-BE49-F238E27FC236}">
                <a16:creationId xmlns:a16="http://schemas.microsoft.com/office/drawing/2014/main" id="{A34AE0CC-270B-487F-9716-BA78C693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300" y="303214"/>
            <a:ext cx="4583113" cy="7350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 – заклади дошкільної освіти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54D9CEDF-F3F8-4BD6-8BCD-3B8550DD3A2F}"/>
              </a:ext>
            </a:extLst>
          </p:cNvPr>
          <p:cNvSpPr/>
          <p:nvPr/>
        </p:nvSpPr>
        <p:spPr>
          <a:xfrm>
            <a:off x="7712528" y="5229225"/>
            <a:ext cx="2694243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Ремонтні роботи –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1122,763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 –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731,313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C6FECE-E203-49C9-9E1C-0244218FC0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13962" b="23206"/>
          <a:stretch/>
        </p:blipFill>
        <p:spPr>
          <a:xfrm>
            <a:off x="7712528" y="1343025"/>
            <a:ext cx="2381995" cy="3505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9A3952-5630-45C0-8D19-B9EDB0AE6B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5677" b="16370"/>
          <a:stretch/>
        </p:blipFill>
        <p:spPr>
          <a:xfrm>
            <a:off x="286629" y="4009635"/>
            <a:ext cx="3373624" cy="31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увати 4">
            <a:extLst>
              <a:ext uri="{FF2B5EF4-FFF2-40B4-BE49-F238E27FC236}">
                <a16:creationId xmlns:a16="http://schemas.microsoft.com/office/drawing/2014/main" id="{34A4540D-50E4-467A-B66E-84EE9D709DDC}"/>
              </a:ext>
            </a:extLst>
          </p:cNvPr>
          <p:cNvGrpSpPr/>
          <p:nvPr/>
        </p:nvGrpSpPr>
        <p:grpSpPr>
          <a:xfrm>
            <a:off x="323612" y="428625"/>
            <a:ext cx="10046175" cy="2557570"/>
            <a:chOff x="273131" y="1038225"/>
            <a:chExt cx="10046175" cy="2557570"/>
          </a:xfrm>
        </p:grpSpPr>
        <p:sp>
          <p:nvSpPr>
            <p:cNvPr id="11" name="Прямокутник 26">
              <a:extLst>
                <a:ext uri="{FF2B5EF4-FFF2-40B4-BE49-F238E27FC236}">
                  <a16:creationId xmlns:a16="http://schemas.microsoft.com/office/drawing/2014/main" id="{954F9753-2FC7-4AC6-BC43-E074B5D3A8F2}"/>
                </a:ext>
              </a:extLst>
            </p:cNvPr>
            <p:cNvSpPr/>
            <p:nvPr/>
          </p:nvSpPr>
          <p:spPr>
            <a:xfrm>
              <a:off x="284958" y="1038225"/>
              <a:ext cx="10034348" cy="8351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ПОТОЧНІ РЕМОНТИ  ТА ПРИДБАННЯ </a:t>
              </a:r>
            </a:p>
          </p:txBody>
        </p:sp>
        <p:sp>
          <p:nvSpPr>
            <p:cNvPr id="17" name="Прямокутник 26">
              <a:extLst>
                <a:ext uri="{FF2B5EF4-FFF2-40B4-BE49-F238E27FC236}">
                  <a16:creationId xmlns:a16="http://schemas.microsoft.com/office/drawing/2014/main" id="{F2E1254E-95E4-4D21-9769-AF5A046B8172}"/>
                </a:ext>
              </a:extLst>
            </p:cNvPr>
            <p:cNvSpPr/>
            <p:nvPr/>
          </p:nvSpPr>
          <p:spPr>
            <a:xfrm>
              <a:off x="273131" y="1995932"/>
              <a:ext cx="3251676" cy="1599863"/>
            </a:xfrm>
            <a:prstGeom prst="rect">
              <a:avLst/>
            </a:prstGeom>
            <a:solidFill>
              <a:srgbClr val="C4F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Міський бюджет</a:t>
              </a:r>
              <a: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uk-UA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3 427,0 </a:t>
              </a:r>
              <a:r>
                <a:rPr lang="uk-UA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тис.грн</a:t>
              </a:r>
              <a:endPara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кутник 26">
              <a:extLst>
                <a:ext uri="{FF2B5EF4-FFF2-40B4-BE49-F238E27FC236}">
                  <a16:creationId xmlns:a16="http://schemas.microsoft.com/office/drawing/2014/main" id="{C415B4A9-A2CD-480E-8184-0264FB344393}"/>
                </a:ext>
              </a:extLst>
            </p:cNvPr>
            <p:cNvSpPr/>
            <p:nvPr/>
          </p:nvSpPr>
          <p:spPr>
            <a:xfrm>
              <a:off x="3677206" y="1995932"/>
              <a:ext cx="3251676" cy="1599863"/>
            </a:xfrm>
            <a:prstGeom prst="rect">
              <a:avLst/>
            </a:prstGeom>
            <a:solidFill>
              <a:srgbClr val="C4F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Державні субвенції </a:t>
              </a:r>
              <a:br>
                <a:rPr lang="en-US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(залишок)</a:t>
              </a:r>
            </a:p>
            <a:p>
              <a:pPr marL="0"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47,7 </a:t>
              </a:r>
              <a:r>
                <a:rPr lang="ru-RU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тис.грн</a:t>
              </a:r>
              <a:endParaRPr lang="ru-RU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кутник 26">
              <a:extLst>
                <a:ext uri="{FF2B5EF4-FFF2-40B4-BE49-F238E27FC236}">
                  <a16:creationId xmlns:a16="http://schemas.microsoft.com/office/drawing/2014/main" id="{409746AF-987B-4326-9A7C-8CADCFA6601D}"/>
                </a:ext>
              </a:extLst>
            </p:cNvPr>
            <p:cNvSpPr/>
            <p:nvPr/>
          </p:nvSpPr>
          <p:spPr>
            <a:xfrm>
              <a:off x="7067630" y="1995932"/>
              <a:ext cx="3251676" cy="1599863"/>
            </a:xfrm>
            <a:prstGeom prst="rect">
              <a:avLst/>
            </a:prstGeom>
            <a:solidFill>
              <a:srgbClr val="C4F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Усього коштів</a:t>
              </a:r>
              <a:br>
                <a:rPr lang="en-US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uk-UA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36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3 474,7 </a:t>
              </a:r>
              <a:r>
                <a:rPr lang="uk-UA" sz="32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тис.грн</a:t>
              </a:r>
              <a:endParaRPr lang="ru-RU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36460A-205E-46C0-AB47-3B69C2995FD8}"/>
              </a:ext>
            </a:extLst>
          </p:cNvPr>
          <p:cNvGrpSpPr/>
          <p:nvPr/>
        </p:nvGrpSpPr>
        <p:grpSpPr>
          <a:xfrm>
            <a:off x="347742" y="3400425"/>
            <a:ext cx="10053795" cy="2176570"/>
            <a:chOff x="347742" y="3629025"/>
            <a:chExt cx="10053795" cy="2176570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A73AE677-C363-4CF1-B52C-707B6BF00148}"/>
                </a:ext>
              </a:extLst>
            </p:cNvPr>
            <p:cNvGrpSpPr/>
            <p:nvPr/>
          </p:nvGrpSpPr>
          <p:grpSpPr>
            <a:xfrm>
              <a:off x="347742" y="3629025"/>
              <a:ext cx="10053795" cy="2176570"/>
              <a:chOff x="284958" y="4478634"/>
              <a:chExt cx="10053795" cy="2176570"/>
            </a:xfrm>
          </p:grpSpPr>
          <p:grpSp>
            <p:nvGrpSpPr>
              <p:cNvPr id="4" name="Групувати 3">
                <a:extLst>
                  <a:ext uri="{FF2B5EF4-FFF2-40B4-BE49-F238E27FC236}">
                    <a16:creationId xmlns:a16="http://schemas.microsoft.com/office/drawing/2014/main" id="{ED59E0EC-E206-4933-8713-80E28D2B37D2}"/>
                  </a:ext>
                </a:extLst>
              </p:cNvPr>
              <p:cNvGrpSpPr/>
              <p:nvPr/>
            </p:nvGrpSpPr>
            <p:grpSpPr>
              <a:xfrm>
                <a:off x="284958" y="4478634"/>
                <a:ext cx="10053795" cy="2176570"/>
                <a:chOff x="265511" y="3871118"/>
                <a:chExt cx="10053795" cy="2176570"/>
              </a:xfrm>
            </p:grpSpPr>
            <p:sp>
              <p:nvSpPr>
                <p:cNvPr id="15" name="Прямокутник 26">
                  <a:extLst>
                    <a:ext uri="{FF2B5EF4-FFF2-40B4-BE49-F238E27FC236}">
                      <a16:creationId xmlns:a16="http://schemas.microsoft.com/office/drawing/2014/main" id="{A218CB1F-657E-4ACB-A48C-BDF14C9F8E77}"/>
                    </a:ext>
                  </a:extLst>
                </p:cNvPr>
                <p:cNvSpPr/>
                <p:nvPr/>
              </p:nvSpPr>
              <p:spPr>
                <a:xfrm>
                  <a:off x="273131" y="3871118"/>
                  <a:ext cx="10046175" cy="835147"/>
                </a:xfrm>
                <a:prstGeom prst="rect">
                  <a:avLst/>
                </a:prstGeom>
                <a:solidFill>
                  <a:srgbClr val="1D9E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uk-UA" sz="28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ПРИДБАННЯ</a:t>
                  </a:r>
                </a:p>
              </p:txBody>
            </p:sp>
            <p:sp>
              <p:nvSpPr>
                <p:cNvPr id="22" name="Прямокутник 26">
                  <a:extLst>
                    <a:ext uri="{FF2B5EF4-FFF2-40B4-BE49-F238E27FC236}">
                      <a16:creationId xmlns:a16="http://schemas.microsoft.com/office/drawing/2014/main" id="{66FC2FE6-56A6-46FB-B898-A4927CFD5321}"/>
                    </a:ext>
                  </a:extLst>
                </p:cNvPr>
                <p:cNvSpPr/>
                <p:nvPr/>
              </p:nvSpPr>
              <p:spPr>
                <a:xfrm>
                  <a:off x="265511" y="4793610"/>
                  <a:ext cx="3227546" cy="125407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:r>
                    <a:rPr lang="uk-UA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Міський бюджет</a:t>
                  </a:r>
                  <a:br>
                    <a:rPr lang="uk-UA" sz="2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endParaRPr lang="uk-UA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0" algn="ctr"/>
                  <a:r>
                    <a:rPr lang="ru-RU" sz="32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2 767,3 </a:t>
                  </a:r>
                  <a:r>
                    <a:rPr lang="ru-RU" sz="32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тис.грн</a:t>
                  </a:r>
                  <a:endParaRPr lang="ru-RU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Прямокутник 26">
                <a:extLst>
                  <a:ext uri="{FF2B5EF4-FFF2-40B4-BE49-F238E27FC236}">
                    <a16:creationId xmlns:a16="http://schemas.microsoft.com/office/drawing/2014/main" id="{153F2BF0-BF27-4365-AB13-205CF5190E1F}"/>
                  </a:ext>
                </a:extLst>
              </p:cNvPr>
              <p:cNvSpPr/>
              <p:nvPr/>
            </p:nvSpPr>
            <p:spPr>
              <a:xfrm>
                <a:off x="3663991" y="5391601"/>
                <a:ext cx="3252588" cy="12540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uk-UA" sz="20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Державні субвенції </a:t>
                </a:r>
                <a:br>
                  <a:rPr lang="en-US" sz="20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uk-UA" sz="2000" b="1" kern="1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276,6 </a:t>
                </a:r>
                <a:r>
                  <a:rPr lang="ru-RU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тис.грн</a:t>
                </a:r>
                <a:endPara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Прямокутник 26">
              <a:extLst>
                <a:ext uri="{FF2B5EF4-FFF2-40B4-BE49-F238E27FC236}">
                  <a16:creationId xmlns:a16="http://schemas.microsoft.com/office/drawing/2014/main" id="{C4E251B4-431D-4A5A-B813-70ADF06FF810}"/>
                </a:ext>
              </a:extLst>
            </p:cNvPr>
            <p:cNvSpPr/>
            <p:nvPr/>
          </p:nvSpPr>
          <p:spPr>
            <a:xfrm>
              <a:off x="7130850" y="4541992"/>
              <a:ext cx="3252588" cy="12540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Усього коштів</a:t>
              </a:r>
              <a:b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br>
                <a:rPr lang="uk-UA" sz="20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32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3043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,9 </a:t>
              </a:r>
              <a:r>
                <a:rPr lang="ru-RU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тис.грн</a:t>
              </a:r>
              <a:endPara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018C308E-AECE-416A-B577-D726D328230E}"/>
              </a:ext>
            </a:extLst>
          </p:cNvPr>
          <p:cNvSpPr/>
          <p:nvPr/>
        </p:nvSpPr>
        <p:spPr>
          <a:xfrm>
            <a:off x="370364" y="6070478"/>
            <a:ext cx="10034348" cy="10637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 КОШТІВ</a:t>
            </a:r>
            <a:b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6 518,6 </a:t>
            </a:r>
            <a:r>
              <a:rPr lang="uk-UA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endParaRPr lang="uk-UA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68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кутник 19">
            <a:extLst>
              <a:ext uri="{FF2B5EF4-FFF2-40B4-BE49-F238E27FC236}">
                <a16:creationId xmlns:a16="http://schemas.microsoft.com/office/drawing/2014/main" id="{6C0A02A1-C2EC-4271-A86A-A18FACEFC1D8}"/>
              </a:ext>
            </a:extLst>
          </p:cNvPr>
          <p:cNvSpPr/>
          <p:nvPr/>
        </p:nvSpPr>
        <p:spPr>
          <a:xfrm>
            <a:off x="5346700" y="0"/>
            <a:ext cx="5345824" cy="574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ДОКУМЕНТООБІГ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387E0170-D1A5-497B-ABA0-A1DDA1BFE630}"/>
              </a:ext>
            </a:extLst>
          </p:cNvPr>
          <p:cNvGrpSpPr/>
          <p:nvPr/>
        </p:nvGrpSpPr>
        <p:grpSpPr>
          <a:xfrm>
            <a:off x="1352551" y="1050969"/>
            <a:ext cx="7727949" cy="5854655"/>
            <a:chOff x="1352551" y="1050970"/>
            <a:chExt cx="4908549" cy="3066946"/>
          </a:xfrm>
        </p:grpSpPr>
        <p:sp>
          <p:nvSpPr>
            <p:cNvPr id="15" name="Прямокутник 19">
              <a:extLst>
                <a:ext uri="{FF2B5EF4-FFF2-40B4-BE49-F238E27FC236}">
                  <a16:creationId xmlns:a16="http://schemas.microsoft.com/office/drawing/2014/main" id="{A9B862E8-CFE9-4A3B-9696-53CF8FD93AB3}"/>
                </a:ext>
              </a:extLst>
            </p:cNvPr>
            <p:cNvSpPr/>
            <p:nvPr/>
          </p:nvSpPr>
          <p:spPr>
            <a:xfrm>
              <a:off x="1352551" y="1050970"/>
              <a:ext cx="2362200" cy="8698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Вхідна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документація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1120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кутник 19">
              <a:extLst>
                <a:ext uri="{FF2B5EF4-FFF2-40B4-BE49-F238E27FC236}">
                  <a16:creationId xmlns:a16="http://schemas.microsoft.com/office/drawing/2014/main" id="{0F58B8B9-E54E-4099-BFEB-DD0702D57E94}"/>
                </a:ext>
              </a:extLst>
            </p:cNvPr>
            <p:cNvSpPr/>
            <p:nvPr/>
          </p:nvSpPr>
          <p:spPr>
            <a:xfrm>
              <a:off x="3898900" y="1050970"/>
              <a:ext cx="2362200" cy="8698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Вихідні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листи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742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кутник 19">
              <a:extLst>
                <a:ext uri="{FF2B5EF4-FFF2-40B4-BE49-F238E27FC236}">
                  <a16:creationId xmlns:a16="http://schemas.microsoft.com/office/drawing/2014/main" id="{243007FF-9E3A-49CF-9E6F-F41334B80DC3}"/>
                </a:ext>
              </a:extLst>
            </p:cNvPr>
            <p:cNvSpPr/>
            <p:nvPr/>
          </p:nvSpPr>
          <p:spPr>
            <a:xfrm>
              <a:off x="1352551" y="2156804"/>
              <a:ext cx="2362200" cy="8698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Звернення 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громадян на прийомі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38BC2ECB-77F4-4506-83D5-E13622A8E82D}"/>
                </a:ext>
              </a:extLst>
            </p:cNvPr>
            <p:cNvSpPr/>
            <p:nvPr/>
          </p:nvSpPr>
          <p:spPr>
            <a:xfrm>
              <a:off x="3898900" y="2156804"/>
              <a:ext cx="2362200" cy="8698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Звернення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громадян (письмово)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39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кутник 19">
              <a:extLst>
                <a:ext uri="{FF2B5EF4-FFF2-40B4-BE49-F238E27FC236}">
                  <a16:creationId xmlns:a16="http://schemas.microsoft.com/office/drawing/2014/main" id="{054D90F9-B752-4286-BB73-7D2171A0E041}"/>
                </a:ext>
              </a:extLst>
            </p:cNvPr>
            <p:cNvSpPr/>
            <p:nvPr/>
          </p:nvSpPr>
          <p:spPr>
            <a:xfrm>
              <a:off x="1352551" y="3248025"/>
              <a:ext cx="2362200" cy="8698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Накази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 кадрових питань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917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кутник 21">
              <a:extLst>
                <a:ext uri="{FF2B5EF4-FFF2-40B4-BE49-F238E27FC236}">
                  <a16:creationId xmlns:a16="http://schemas.microsoft.com/office/drawing/2014/main" id="{F7D72495-AF90-4A42-9EF4-5886BDBD600F}"/>
                </a:ext>
              </a:extLst>
            </p:cNvPr>
            <p:cNvSpPr/>
            <p:nvPr/>
          </p:nvSpPr>
          <p:spPr>
            <a:xfrm>
              <a:off x="3898900" y="3248025"/>
              <a:ext cx="2362200" cy="8698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Накази з освітньої діяльності</a:t>
              </a:r>
              <a:br>
                <a:rPr lang="uk-UA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357</a:t>
              </a:r>
              <a:endPara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656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44765" y="1805492"/>
            <a:ext cx="4045931" cy="388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27300" y="2714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1" name="Прямокутник 19">
            <a:extLst>
              <a:ext uri="{FF2B5EF4-FFF2-40B4-BE49-F238E27FC236}">
                <a16:creationId xmlns:a16="http://schemas.microsoft.com/office/drawing/2014/main" id="{BD6FCED7-3919-42DE-8DFD-E4AA73AAA7FD}"/>
              </a:ext>
            </a:extLst>
          </p:cNvPr>
          <p:cNvSpPr/>
          <p:nvPr/>
        </p:nvSpPr>
        <p:spPr>
          <a:xfrm>
            <a:off x="5358524" y="-4763"/>
            <a:ext cx="5345824" cy="574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СЕРДНЯ ОСВІТА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ульбашка прямої мови: прямокутна 4">
            <a:extLst>
              <a:ext uri="{FF2B5EF4-FFF2-40B4-BE49-F238E27FC236}">
                <a16:creationId xmlns:a16="http://schemas.microsoft.com/office/drawing/2014/main" id="{90FE9D14-4841-40D5-9342-1B39B4AFC283}"/>
              </a:ext>
            </a:extLst>
          </p:cNvPr>
          <p:cNvSpPr/>
          <p:nvPr/>
        </p:nvSpPr>
        <p:spPr>
          <a:xfrm flipH="1">
            <a:off x="5499100" y="957461"/>
            <a:ext cx="3053331" cy="1283732"/>
          </a:xfrm>
          <a:prstGeom prst="wedgeRectCallout">
            <a:avLst>
              <a:gd name="adj1" fmla="val -49450"/>
              <a:gd name="adj2" fmla="val 8545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Ліцей є закладом загальної середньої освіти, що забезпечує здобуття профільної середньої освіти</a:t>
            </a:r>
          </a:p>
        </p:txBody>
      </p:sp>
      <p:sp>
        <p:nvSpPr>
          <p:cNvPr id="14" name="Прямокутник 19">
            <a:extLst>
              <a:ext uri="{FF2B5EF4-FFF2-40B4-BE49-F238E27FC236}">
                <a16:creationId xmlns:a16="http://schemas.microsoft.com/office/drawing/2014/main" id="{0D0B30C9-901C-4456-960F-736F8F44D12D}"/>
              </a:ext>
            </a:extLst>
          </p:cNvPr>
          <p:cNvSpPr/>
          <p:nvPr/>
        </p:nvSpPr>
        <p:spPr>
          <a:xfrm>
            <a:off x="129649" y="645996"/>
            <a:ext cx="4925747" cy="497583"/>
          </a:xfrm>
          <a:prstGeom prst="rect">
            <a:avLst/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комунальних закладів (ліцеїв)</a:t>
            </a:r>
          </a:p>
        </p:txBody>
      </p:sp>
      <p:sp>
        <p:nvSpPr>
          <p:cNvPr id="15" name="Прямокутник 19">
            <a:extLst>
              <a:ext uri="{FF2B5EF4-FFF2-40B4-BE49-F238E27FC236}">
                <a16:creationId xmlns:a16="http://schemas.microsoft.com/office/drawing/2014/main" id="{13323D5D-7A68-4C64-A7C0-D7FEF304F6CB}"/>
              </a:ext>
            </a:extLst>
          </p:cNvPr>
          <p:cNvSpPr/>
          <p:nvPr/>
        </p:nvSpPr>
        <p:spPr>
          <a:xfrm>
            <a:off x="129649" y="1245582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очна форма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</a:t>
            </a:r>
          </a:p>
        </p:txBody>
      </p:sp>
      <p:sp>
        <p:nvSpPr>
          <p:cNvPr id="16" name="Прямокутник 19">
            <a:extLst>
              <a:ext uri="{FF2B5EF4-FFF2-40B4-BE49-F238E27FC236}">
                <a16:creationId xmlns:a16="http://schemas.microsoft.com/office/drawing/2014/main" id="{27C49553-0F6E-4A46-8B1B-CB928A4E98FB}"/>
              </a:ext>
            </a:extLst>
          </p:cNvPr>
          <p:cNvSpPr/>
          <p:nvPr/>
        </p:nvSpPr>
        <p:spPr>
          <a:xfrm>
            <a:off x="2650135" y="1245582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змішана форма навчання</a:t>
            </a:r>
          </a:p>
        </p:txBody>
      </p:sp>
      <p:sp>
        <p:nvSpPr>
          <p:cNvPr id="17" name="Прямокутник 19">
            <a:extLst>
              <a:ext uri="{FF2B5EF4-FFF2-40B4-BE49-F238E27FC236}">
                <a16:creationId xmlns:a16="http://schemas.microsoft.com/office/drawing/2014/main" id="{04F53B4A-D82D-4D33-8CB3-2901CF7B3305}"/>
              </a:ext>
            </a:extLst>
          </p:cNvPr>
          <p:cNvSpPr/>
          <p:nvPr/>
        </p:nvSpPr>
        <p:spPr>
          <a:xfrm>
            <a:off x="116708" y="2420143"/>
            <a:ext cx="4925747" cy="497583"/>
          </a:xfrm>
          <a:prstGeom prst="rect">
            <a:avLst/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757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педагогічних працівників</a:t>
            </a:r>
          </a:p>
        </p:txBody>
      </p:sp>
      <p:sp>
        <p:nvSpPr>
          <p:cNvPr id="18" name="Прямокутник 19">
            <a:extLst>
              <a:ext uri="{FF2B5EF4-FFF2-40B4-BE49-F238E27FC236}">
                <a16:creationId xmlns:a16="http://schemas.microsoft.com/office/drawing/2014/main" id="{2A1410BD-139E-4851-A9AC-9ED70CE0C3DC}"/>
              </a:ext>
            </a:extLst>
          </p:cNvPr>
          <p:cNvSpPr/>
          <p:nvPr/>
        </p:nvSpPr>
        <p:spPr>
          <a:xfrm>
            <a:off x="116708" y="3019425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b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кордоном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кутник 19">
            <a:extLst>
              <a:ext uri="{FF2B5EF4-FFF2-40B4-BE49-F238E27FC236}">
                <a16:creationId xmlns:a16="http://schemas.microsoft.com/office/drawing/2014/main" id="{1FD32FDF-0A19-4810-AF32-B95A96786E7F}"/>
              </a:ext>
            </a:extLst>
          </p:cNvPr>
          <p:cNvSpPr/>
          <p:nvPr/>
        </p:nvSpPr>
        <p:spPr>
          <a:xfrm>
            <a:off x="2637194" y="3019425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внутрішньопереміщені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18089D1-ECB4-4F68-9DFB-8D1DB0EB8382}"/>
              </a:ext>
            </a:extLst>
          </p:cNvPr>
          <p:cNvSpPr/>
          <p:nvPr/>
        </p:nvSpPr>
        <p:spPr>
          <a:xfrm>
            <a:off x="116708" y="4076310"/>
            <a:ext cx="4925747" cy="497583"/>
          </a:xfrm>
          <a:prstGeom prst="rect">
            <a:avLst/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12065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учнів</a:t>
            </a:r>
          </a:p>
        </p:txBody>
      </p:sp>
      <p:sp>
        <p:nvSpPr>
          <p:cNvPr id="21" name="Прямокутник 19">
            <a:extLst>
              <a:ext uri="{FF2B5EF4-FFF2-40B4-BE49-F238E27FC236}">
                <a16:creationId xmlns:a16="http://schemas.microsoft.com/office/drawing/2014/main" id="{CCE9356D-385C-4E26-B410-19699F9C5A69}"/>
              </a:ext>
            </a:extLst>
          </p:cNvPr>
          <p:cNvSpPr/>
          <p:nvPr/>
        </p:nvSpPr>
        <p:spPr>
          <a:xfrm>
            <a:off x="116708" y="4674582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 </a:t>
            </a:r>
            <a:r>
              <a:rPr lang="uk-UA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внутрішньопереміщені</a:t>
            </a:r>
            <a:endParaRPr lang="uk-UA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 19">
            <a:extLst>
              <a:ext uri="{FF2B5EF4-FFF2-40B4-BE49-F238E27FC236}">
                <a16:creationId xmlns:a16="http://schemas.microsoft.com/office/drawing/2014/main" id="{201343B2-7340-46FB-95F6-FFC7BB2555BF}"/>
              </a:ext>
            </a:extLst>
          </p:cNvPr>
          <p:cNvSpPr/>
          <p:nvPr/>
        </p:nvSpPr>
        <p:spPr>
          <a:xfrm>
            <a:off x="2637194" y="4674582"/>
            <a:ext cx="2405261" cy="859443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1462</a:t>
            </a:r>
            <a:b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кордоном</a:t>
            </a:r>
          </a:p>
        </p:txBody>
      </p:sp>
      <p:sp>
        <p:nvSpPr>
          <p:cNvPr id="23" name="Прямокутник 19">
            <a:extLst>
              <a:ext uri="{FF2B5EF4-FFF2-40B4-BE49-F238E27FC236}">
                <a16:creationId xmlns:a16="http://schemas.microsoft.com/office/drawing/2014/main" id="{2F798450-75A9-4E78-92AD-584197B0E038}"/>
              </a:ext>
            </a:extLst>
          </p:cNvPr>
          <p:cNvSpPr/>
          <p:nvPr/>
        </p:nvSpPr>
        <p:spPr>
          <a:xfrm>
            <a:off x="129649" y="5838825"/>
            <a:ext cx="4378851" cy="6157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наповненість класів 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27,26</a:t>
            </a:r>
          </a:p>
        </p:txBody>
      </p:sp>
      <p:sp>
        <p:nvSpPr>
          <p:cNvPr id="24" name="Прямокутник 19">
            <a:extLst>
              <a:ext uri="{FF2B5EF4-FFF2-40B4-BE49-F238E27FC236}">
                <a16:creationId xmlns:a16="http://schemas.microsoft.com/office/drawing/2014/main" id="{280B2AE9-2847-4C94-A4C2-30D2E03B50E8}"/>
              </a:ext>
            </a:extLst>
          </p:cNvPr>
          <p:cNvSpPr/>
          <p:nvPr/>
        </p:nvSpPr>
        <p:spPr>
          <a:xfrm>
            <a:off x="129649" y="6594724"/>
            <a:ext cx="4378851" cy="6157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Вартість утримання 1 учня</a:t>
            </a:r>
          </a:p>
          <a:p>
            <a:pPr algn="ctr"/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18,961(</a:t>
            </a:r>
            <a:r>
              <a:rPr lang="uk-UA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Прямокутник 19">
            <a:extLst>
              <a:ext uri="{FF2B5EF4-FFF2-40B4-BE49-F238E27FC236}">
                <a16:creationId xmlns:a16="http://schemas.microsoft.com/office/drawing/2014/main" id="{F56D8278-C55C-44B1-B1AF-B0D51B591033}"/>
              </a:ext>
            </a:extLst>
          </p:cNvPr>
          <p:cNvSpPr/>
          <p:nvPr/>
        </p:nvSpPr>
        <p:spPr>
          <a:xfrm>
            <a:off x="4737100" y="5838825"/>
            <a:ext cx="5826651" cy="6157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наповненість класів у Бориспільському р-ні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18,4</a:t>
            </a:r>
          </a:p>
        </p:txBody>
      </p:sp>
      <p:sp>
        <p:nvSpPr>
          <p:cNvPr id="26" name="Прямокутник 19">
            <a:extLst>
              <a:ext uri="{FF2B5EF4-FFF2-40B4-BE49-F238E27FC236}">
                <a16:creationId xmlns:a16="http://schemas.microsoft.com/office/drawing/2014/main" id="{73D2085A-3268-4071-83DC-6EEC067BF6EA}"/>
              </a:ext>
            </a:extLst>
          </p:cNvPr>
          <p:cNvSpPr/>
          <p:nvPr/>
        </p:nvSpPr>
        <p:spPr>
          <a:xfrm>
            <a:off x="4737100" y="6594724"/>
            <a:ext cx="5826651" cy="6157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вартість утримання 1 учня у Бориспільському р-ні </a:t>
            </a:r>
            <a:b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28,725 (</a:t>
            </a:r>
            <a:r>
              <a:rPr lang="uk-UA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" name="Прямокутник 19">
            <a:extLst>
              <a:ext uri="{FF2B5EF4-FFF2-40B4-BE49-F238E27FC236}">
                <a16:creationId xmlns:a16="http://schemas.microsoft.com/office/drawing/2014/main" id="{ABC205CF-D81F-441F-B69A-21C781F64BF3}"/>
              </a:ext>
            </a:extLst>
          </p:cNvPr>
          <p:cNvSpPr/>
          <p:nvPr/>
        </p:nvSpPr>
        <p:spPr>
          <a:xfrm>
            <a:off x="5358524" y="-36294"/>
            <a:ext cx="5345824" cy="574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СЕРДНЯ ОСВІТА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381C9532-4306-47E2-A0F3-8B8E4C88BAFF}"/>
              </a:ext>
            </a:extLst>
          </p:cNvPr>
          <p:cNvSpPr/>
          <p:nvPr/>
        </p:nvSpPr>
        <p:spPr>
          <a:xfrm>
            <a:off x="850900" y="2486025"/>
            <a:ext cx="92202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458065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9888" y="843273"/>
            <a:ext cx="5118100" cy="296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кутник 26">
            <a:extLst>
              <a:ext uri="{FF2B5EF4-FFF2-40B4-BE49-F238E27FC236}">
                <a16:creationId xmlns:a16="http://schemas.microsoft.com/office/drawing/2014/main" id="{60FAF106-EFC9-48B1-88F0-8EE57A1839F9}"/>
              </a:ext>
            </a:extLst>
          </p:cNvPr>
          <p:cNvSpPr/>
          <p:nvPr/>
        </p:nvSpPr>
        <p:spPr>
          <a:xfrm>
            <a:off x="5194300" y="1"/>
            <a:ext cx="5499101" cy="57497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ДОШКІЛЬНА ОСВІТА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Павленко Тетяна\Desktop\1646409018_56-kartinkin-net-p-kartinki-dlya-prezentatsii-chelovechki-bez-57.png">
            <a:extLst>
              <a:ext uri="{FF2B5EF4-FFF2-40B4-BE49-F238E27FC236}">
                <a16:creationId xmlns:a16="http://schemas.microsoft.com/office/drawing/2014/main" id="{D28005BE-90AB-43A6-B881-25D00D18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733425"/>
            <a:ext cx="3886200" cy="3048000"/>
          </a:xfrm>
          <a:prstGeom prst="rect">
            <a:avLst/>
          </a:prstGeom>
          <a:noFill/>
        </p:spPr>
      </p:pic>
      <p:sp>
        <p:nvSpPr>
          <p:cNvPr id="8" name="Прямокутник 26">
            <a:extLst>
              <a:ext uri="{FF2B5EF4-FFF2-40B4-BE49-F238E27FC236}">
                <a16:creationId xmlns:a16="http://schemas.microsoft.com/office/drawing/2014/main" id="{ED0FC798-63EE-4296-8D93-3B62DB165514}"/>
              </a:ext>
            </a:extLst>
          </p:cNvPr>
          <p:cNvSpPr/>
          <p:nvPr/>
        </p:nvSpPr>
        <p:spPr>
          <a:xfrm>
            <a:off x="0" y="0"/>
            <a:ext cx="5194300" cy="574978"/>
          </a:xfrm>
          <a:prstGeom prst="rect">
            <a:avLst/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ПОЗАШКІЛЬНА ОСВІТА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001AA498-399F-421A-9025-5D1181199528}"/>
              </a:ext>
            </a:extLst>
          </p:cNvPr>
          <p:cNvGrpSpPr/>
          <p:nvPr/>
        </p:nvGrpSpPr>
        <p:grpSpPr>
          <a:xfrm>
            <a:off x="184351" y="3977984"/>
            <a:ext cx="4932072" cy="3270932"/>
            <a:chOff x="165100" y="3977984"/>
            <a:chExt cx="4932072" cy="3270932"/>
          </a:xfrm>
        </p:grpSpPr>
        <p:sp>
          <p:nvSpPr>
            <p:cNvPr id="3" name="Стрілка: угору 2">
              <a:extLst>
                <a:ext uri="{FF2B5EF4-FFF2-40B4-BE49-F238E27FC236}">
                  <a16:creationId xmlns:a16="http://schemas.microsoft.com/office/drawing/2014/main" id="{48177B8A-A65C-4DA0-B492-556B254F66D4}"/>
                </a:ext>
              </a:extLst>
            </p:cNvPr>
            <p:cNvSpPr/>
            <p:nvPr/>
          </p:nvSpPr>
          <p:spPr>
            <a:xfrm rot="10800000">
              <a:off x="2482458" y="6219825"/>
              <a:ext cx="304800" cy="339006"/>
            </a:xfrm>
            <a:prstGeom prst="upArrow">
              <a:avLst/>
            </a:prstGeom>
            <a:solidFill>
              <a:srgbClr val="FFD3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19">
              <a:extLst>
                <a:ext uri="{FF2B5EF4-FFF2-40B4-BE49-F238E27FC236}">
                  <a16:creationId xmlns:a16="http://schemas.microsoft.com/office/drawing/2014/main" id="{8CEEE652-EAD6-4EAB-BE9C-A5304027BFE9}"/>
                </a:ext>
              </a:extLst>
            </p:cNvPr>
            <p:cNvSpPr/>
            <p:nvPr/>
          </p:nvSpPr>
          <p:spPr>
            <a:xfrm>
              <a:off x="165100" y="3977984"/>
              <a:ext cx="4932072" cy="723942"/>
            </a:xfrm>
            <a:prstGeom prst="rect">
              <a:avLst/>
            </a:prstGeom>
            <a:solidFill>
              <a:srgbClr val="FFD3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43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marL="0" marR="0" lvl="0" indent="0" algn="ctr" defTabSz="1043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комунальні заклади</a:t>
              </a:r>
            </a:p>
          </p:txBody>
        </p:sp>
        <p:sp>
          <p:nvSpPr>
            <p:cNvPr id="10" name="Прямокутник 19">
              <a:extLst>
                <a:ext uri="{FF2B5EF4-FFF2-40B4-BE49-F238E27FC236}">
                  <a16:creationId xmlns:a16="http://schemas.microsoft.com/office/drawing/2014/main" id="{04386D31-E824-44B5-B64B-4DFA7F9F795F}"/>
                </a:ext>
              </a:extLst>
            </p:cNvPr>
            <p:cNvSpPr/>
            <p:nvPr/>
          </p:nvSpPr>
          <p:spPr>
            <a:xfrm>
              <a:off x="165100" y="4810083"/>
              <a:ext cx="2405261" cy="723942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3364</a:t>
              </a:r>
              <a:b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вихованців</a:t>
              </a:r>
            </a:p>
          </p:txBody>
        </p:sp>
        <p:sp>
          <p:nvSpPr>
            <p:cNvPr id="11" name="Прямокутник 19">
              <a:extLst>
                <a:ext uri="{FF2B5EF4-FFF2-40B4-BE49-F238E27FC236}">
                  <a16:creationId xmlns:a16="http://schemas.microsoft.com/office/drawing/2014/main" id="{045BCBDC-7CD1-4E5D-94B4-0E7CD53BF751}"/>
                </a:ext>
              </a:extLst>
            </p:cNvPr>
            <p:cNvSpPr/>
            <p:nvPr/>
          </p:nvSpPr>
          <p:spPr>
            <a:xfrm>
              <a:off x="2684464" y="4810083"/>
              <a:ext cx="2405262" cy="723942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b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напрямків</a:t>
              </a:r>
            </a:p>
          </p:txBody>
        </p:sp>
        <p:sp>
          <p:nvSpPr>
            <p:cNvPr id="12" name="Прямокутник 19">
              <a:extLst>
                <a:ext uri="{FF2B5EF4-FFF2-40B4-BE49-F238E27FC236}">
                  <a16:creationId xmlns:a16="http://schemas.microsoft.com/office/drawing/2014/main" id="{0DCAC67F-12AD-4EB9-85D4-97E7871637C5}"/>
                </a:ext>
              </a:extLst>
            </p:cNvPr>
            <p:cNvSpPr/>
            <p:nvPr/>
          </p:nvSpPr>
          <p:spPr>
            <a:xfrm>
              <a:off x="172545" y="5642182"/>
              <a:ext cx="4924627" cy="695837"/>
            </a:xfrm>
            <a:prstGeom prst="rect">
              <a:avLst/>
            </a:prstGeom>
            <a:solidFill>
              <a:srgbClr val="FFD3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151</a:t>
              </a:r>
              <a:b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працівник </a:t>
              </a:r>
            </a:p>
          </p:txBody>
        </p:sp>
        <p:sp>
          <p:nvSpPr>
            <p:cNvPr id="13" name="Прямокутник 19">
              <a:extLst>
                <a:ext uri="{FF2B5EF4-FFF2-40B4-BE49-F238E27FC236}">
                  <a16:creationId xmlns:a16="http://schemas.microsoft.com/office/drawing/2014/main" id="{F4F51028-A79D-4555-9360-DA04BCEAD275}"/>
                </a:ext>
              </a:extLst>
            </p:cNvPr>
            <p:cNvSpPr/>
            <p:nvPr/>
          </p:nvSpPr>
          <p:spPr>
            <a:xfrm>
              <a:off x="172545" y="6553079"/>
              <a:ext cx="4924627" cy="695837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118</a:t>
              </a:r>
              <a:b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педагогічних працівників</a:t>
              </a:r>
            </a:p>
          </p:txBody>
        </p:sp>
      </p:grpSp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28D047AF-3468-4618-A603-FC2A9F66D7FF}"/>
              </a:ext>
            </a:extLst>
          </p:cNvPr>
          <p:cNvGrpSpPr/>
          <p:nvPr/>
        </p:nvGrpSpPr>
        <p:grpSpPr>
          <a:xfrm>
            <a:off x="5346700" y="3977984"/>
            <a:ext cx="5193880" cy="3318678"/>
            <a:chOff x="5499520" y="3977984"/>
            <a:chExt cx="5193880" cy="3318678"/>
          </a:xfrm>
        </p:grpSpPr>
        <p:sp>
          <p:nvSpPr>
            <p:cNvPr id="21" name="Стрілка: угору 20">
              <a:extLst>
                <a:ext uri="{FF2B5EF4-FFF2-40B4-BE49-F238E27FC236}">
                  <a16:creationId xmlns:a16="http://schemas.microsoft.com/office/drawing/2014/main" id="{3C490718-782C-403F-919A-6513AF739601}"/>
                </a:ext>
              </a:extLst>
            </p:cNvPr>
            <p:cNvSpPr/>
            <p:nvPr/>
          </p:nvSpPr>
          <p:spPr>
            <a:xfrm rot="10800000">
              <a:off x="9213303" y="5418602"/>
              <a:ext cx="304800" cy="339006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5" name="Стрілка: угору 14">
              <a:extLst>
                <a:ext uri="{FF2B5EF4-FFF2-40B4-BE49-F238E27FC236}">
                  <a16:creationId xmlns:a16="http://schemas.microsoft.com/office/drawing/2014/main" id="{68906179-E687-4E3C-8F66-1B9DC6AB12E6}"/>
                </a:ext>
              </a:extLst>
            </p:cNvPr>
            <p:cNvSpPr/>
            <p:nvPr/>
          </p:nvSpPr>
          <p:spPr>
            <a:xfrm rot="10800000">
              <a:off x="6596158" y="5423817"/>
              <a:ext cx="304800" cy="339006"/>
            </a:xfrm>
            <a:prstGeom prst="up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sp>
          <p:nvSpPr>
            <p:cNvPr id="16" name="Прямокутник 19">
              <a:extLst>
                <a:ext uri="{FF2B5EF4-FFF2-40B4-BE49-F238E27FC236}">
                  <a16:creationId xmlns:a16="http://schemas.microsoft.com/office/drawing/2014/main" id="{E5D7E9AF-0B2D-407A-8B6D-8A964CF48A85}"/>
                </a:ext>
              </a:extLst>
            </p:cNvPr>
            <p:cNvSpPr/>
            <p:nvPr/>
          </p:nvSpPr>
          <p:spPr>
            <a:xfrm>
              <a:off x="5499521" y="3977984"/>
              <a:ext cx="5193878" cy="72394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43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</a:p>
            <a:p>
              <a:pPr marL="0" marR="0" lvl="0" indent="0" algn="ctr" defTabSz="1043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комунальні заклади</a:t>
              </a:r>
            </a:p>
          </p:txBody>
        </p:sp>
        <p:sp>
          <p:nvSpPr>
            <p:cNvPr id="17" name="Прямокутник 19">
              <a:extLst>
                <a:ext uri="{FF2B5EF4-FFF2-40B4-BE49-F238E27FC236}">
                  <a16:creationId xmlns:a16="http://schemas.microsoft.com/office/drawing/2014/main" id="{DB478624-24D0-4157-B44B-D78E80A34FF6}"/>
                </a:ext>
              </a:extLst>
            </p:cNvPr>
            <p:cNvSpPr/>
            <p:nvPr/>
          </p:nvSpPr>
          <p:spPr>
            <a:xfrm>
              <a:off x="5499520" y="4810083"/>
              <a:ext cx="2498076" cy="7239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3387</a:t>
              </a:r>
              <a:b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вихованців</a:t>
              </a:r>
            </a:p>
          </p:txBody>
        </p:sp>
        <p:sp>
          <p:nvSpPr>
            <p:cNvPr id="18" name="Прямокутник 19">
              <a:extLst>
                <a:ext uri="{FF2B5EF4-FFF2-40B4-BE49-F238E27FC236}">
                  <a16:creationId xmlns:a16="http://schemas.microsoft.com/office/drawing/2014/main" id="{9713889B-43C3-4B1A-90B9-045FD77A1D84}"/>
                </a:ext>
              </a:extLst>
            </p:cNvPr>
            <p:cNvSpPr/>
            <p:nvPr/>
          </p:nvSpPr>
          <p:spPr>
            <a:xfrm>
              <a:off x="8111698" y="4810083"/>
              <a:ext cx="2581702" cy="7239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</a:p>
            <a:p>
              <a:pPr algn="ctr"/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</a:p>
          </p:txBody>
        </p:sp>
        <p:sp>
          <p:nvSpPr>
            <p:cNvPr id="19" name="Прямокутник 19">
              <a:extLst>
                <a:ext uri="{FF2B5EF4-FFF2-40B4-BE49-F238E27FC236}">
                  <a16:creationId xmlns:a16="http://schemas.microsoft.com/office/drawing/2014/main" id="{30F79377-D2A5-4CB8-8DD9-80EA72672EBE}"/>
                </a:ext>
              </a:extLst>
            </p:cNvPr>
            <p:cNvSpPr/>
            <p:nvPr/>
          </p:nvSpPr>
          <p:spPr>
            <a:xfrm>
              <a:off x="5503527" y="5757608"/>
              <a:ext cx="2490344" cy="6958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  <a:br>
                <a:rPr lang="uk-UA" sz="2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внутрішньопереміщених</a:t>
              </a:r>
              <a:endPara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5866E1C3-F5AA-4A2D-9367-BA74128EFD09}"/>
                </a:ext>
              </a:extLst>
            </p:cNvPr>
            <p:cNvSpPr/>
            <p:nvPr/>
          </p:nvSpPr>
          <p:spPr>
            <a:xfrm>
              <a:off x="5499520" y="6600825"/>
              <a:ext cx="5193880" cy="695837"/>
            </a:xfrm>
            <a:prstGeom prst="rect">
              <a:avLst/>
            </a:prstGeom>
            <a:solidFill>
              <a:srgbClr val="97F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 </a:t>
              </a:r>
              <a:r>
                <a:rPr lang="uk-UA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чергових різновікових груп функціонують</a:t>
              </a:r>
            </a:p>
          </p:txBody>
        </p:sp>
        <p:sp>
          <p:nvSpPr>
            <p:cNvPr id="22" name="Прямокутник 19">
              <a:extLst>
                <a:ext uri="{FF2B5EF4-FFF2-40B4-BE49-F238E27FC236}">
                  <a16:creationId xmlns:a16="http://schemas.microsoft.com/office/drawing/2014/main" id="{90D350B1-CC8E-4ED3-9667-7E3B057C6BE8}"/>
                </a:ext>
              </a:extLst>
            </p:cNvPr>
            <p:cNvSpPr/>
            <p:nvPr/>
          </p:nvSpPr>
          <p:spPr>
            <a:xfrm>
              <a:off x="8120672" y="5752393"/>
              <a:ext cx="2572727" cy="6958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280</a:t>
              </a:r>
              <a:br>
                <a:rPr lang="uk-UA" sz="2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педагогічних працівників</a:t>
              </a: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вленко Тетяна\Desktop\1645151702_27-kartinkin-net-p-kartinki-chelovechki-27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7700" y="2601581"/>
            <a:ext cx="3429000" cy="3637818"/>
          </a:xfrm>
          <a:prstGeom prst="rect">
            <a:avLst/>
          </a:prstGeom>
          <a:noFill/>
        </p:spPr>
      </p:pic>
      <p:sp>
        <p:nvSpPr>
          <p:cNvPr id="7" name="Прямокутник 19">
            <a:extLst>
              <a:ext uri="{FF2B5EF4-FFF2-40B4-BE49-F238E27FC236}">
                <a16:creationId xmlns:a16="http://schemas.microsoft.com/office/drawing/2014/main" id="{F87F1B90-7243-4A13-8643-0DDFE65DE38B}"/>
              </a:ext>
            </a:extLst>
          </p:cNvPr>
          <p:cNvSpPr/>
          <p:nvPr/>
        </p:nvSpPr>
        <p:spPr>
          <a:xfrm>
            <a:off x="4356100" y="-4763"/>
            <a:ext cx="6348248" cy="57497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МУЛЬТИМЕДІЙНИЙ ТЕСТ 2022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9">
            <a:extLst>
              <a:ext uri="{FF2B5EF4-FFF2-40B4-BE49-F238E27FC236}">
                <a16:creationId xmlns:a16="http://schemas.microsoft.com/office/drawing/2014/main" id="{68274AE7-77C2-4FF1-B491-EB4887E68422}"/>
              </a:ext>
            </a:extLst>
          </p:cNvPr>
          <p:cNvSpPr/>
          <p:nvPr/>
        </p:nvSpPr>
        <p:spPr>
          <a:xfrm>
            <a:off x="241300" y="979562"/>
            <a:ext cx="4925747" cy="6157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31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Усього випускників </a:t>
            </a:r>
            <a:b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613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9A2CBDCF-7304-4CF6-B88E-0D9C2744B3DE}"/>
              </a:ext>
            </a:extLst>
          </p:cNvPr>
          <p:cNvGrpSpPr/>
          <p:nvPr/>
        </p:nvGrpSpPr>
        <p:grpSpPr>
          <a:xfrm>
            <a:off x="241300" y="1813134"/>
            <a:ext cx="4925747" cy="4393618"/>
            <a:chOff x="241300" y="2175124"/>
            <a:chExt cx="4925747" cy="4393618"/>
          </a:xfrm>
        </p:grpSpPr>
        <p:sp>
          <p:nvSpPr>
            <p:cNvPr id="13" name="Прямокутник 19">
              <a:extLst>
                <a:ext uri="{FF2B5EF4-FFF2-40B4-BE49-F238E27FC236}">
                  <a16:creationId xmlns:a16="http://schemas.microsoft.com/office/drawing/2014/main" id="{13701932-F1DF-4C7A-946C-72AE9248234E}"/>
                </a:ext>
              </a:extLst>
            </p:cNvPr>
            <p:cNvSpPr/>
            <p:nvPr/>
          </p:nvSpPr>
          <p:spPr>
            <a:xfrm>
              <a:off x="241300" y="2175124"/>
              <a:ext cx="4925747" cy="615701"/>
            </a:xfrm>
            <a:prstGeom prst="rect">
              <a:avLst/>
            </a:prstGeom>
            <a:solidFill>
              <a:srgbClr val="FFD3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431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Учнів громади отримали 200 балів</a:t>
              </a:r>
              <a:b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uk-UA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рямокутник 19">
              <a:extLst>
                <a:ext uri="{FF2B5EF4-FFF2-40B4-BE49-F238E27FC236}">
                  <a16:creationId xmlns:a16="http://schemas.microsoft.com/office/drawing/2014/main" id="{7AFAF1F7-8CCA-48B9-B869-43CA37E47A69}"/>
                </a:ext>
              </a:extLst>
            </p:cNvPr>
            <p:cNvSpPr/>
            <p:nvPr/>
          </p:nvSpPr>
          <p:spPr>
            <a:xfrm>
              <a:off x="241300" y="2931023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ім. Ю Головатого 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кутник 19">
              <a:extLst>
                <a:ext uri="{FF2B5EF4-FFF2-40B4-BE49-F238E27FC236}">
                  <a16:creationId xmlns:a16="http://schemas.microsoft.com/office/drawing/2014/main" id="{8F2A099D-7A63-44EC-BB7E-9C3BE46949D5}"/>
                </a:ext>
              </a:extLst>
            </p:cNvPr>
            <p:cNvSpPr/>
            <p:nvPr/>
          </p:nvSpPr>
          <p:spPr>
            <a:xfrm>
              <a:off x="2761786" y="2931023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b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«Перспектива»</a:t>
              </a:r>
            </a:p>
          </p:txBody>
        </p:sp>
        <p:sp>
          <p:nvSpPr>
            <p:cNvPr id="16" name="Прямокутник 19">
              <a:extLst>
                <a:ext uri="{FF2B5EF4-FFF2-40B4-BE49-F238E27FC236}">
                  <a16:creationId xmlns:a16="http://schemas.microsoft.com/office/drawing/2014/main" id="{62A5FD64-9C60-46E0-A046-0312E6537A89}"/>
                </a:ext>
              </a:extLst>
            </p:cNvPr>
            <p:cNvSpPr/>
            <p:nvPr/>
          </p:nvSpPr>
          <p:spPr>
            <a:xfrm>
              <a:off x="241300" y="3686922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«Лідер»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кутник 19">
              <a:extLst>
                <a:ext uri="{FF2B5EF4-FFF2-40B4-BE49-F238E27FC236}">
                  <a16:creationId xmlns:a16="http://schemas.microsoft.com/office/drawing/2014/main" id="{8AAE16F1-8417-4F9F-9B98-C3F2174A1A48}"/>
                </a:ext>
              </a:extLst>
            </p:cNvPr>
            <p:cNvSpPr/>
            <p:nvPr/>
          </p:nvSpPr>
          <p:spPr>
            <a:xfrm>
              <a:off x="2761786" y="3686922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b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ім. </a:t>
              </a:r>
              <a:r>
                <a:rPr lang="uk-UA" sz="1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К.Могилка</a:t>
              </a:r>
              <a:endPara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Прямокутник 19">
              <a:extLst>
                <a:ext uri="{FF2B5EF4-FFF2-40B4-BE49-F238E27FC236}">
                  <a16:creationId xmlns:a16="http://schemas.microsoft.com/office/drawing/2014/main" id="{53BFB460-E5B1-4DCC-94DD-DE5F1916C507}"/>
                </a:ext>
              </a:extLst>
            </p:cNvPr>
            <p:cNvSpPr/>
            <p:nvPr/>
          </p:nvSpPr>
          <p:spPr>
            <a:xfrm>
              <a:off x="241300" y="4442821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«Альта»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кутник 19">
              <a:extLst>
                <a:ext uri="{FF2B5EF4-FFF2-40B4-BE49-F238E27FC236}">
                  <a16:creationId xmlns:a16="http://schemas.microsoft.com/office/drawing/2014/main" id="{EC843598-5868-495E-9234-2905ABF281F0}"/>
                </a:ext>
              </a:extLst>
            </p:cNvPr>
            <p:cNvSpPr/>
            <p:nvPr/>
          </p:nvSpPr>
          <p:spPr>
            <a:xfrm>
              <a:off x="2761786" y="4442821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b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 ім. </a:t>
              </a:r>
              <a:r>
                <a:rPr lang="uk-UA" sz="1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А.Федорчука</a:t>
              </a:r>
              <a:endPara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кутник 19">
              <a:extLst>
                <a:ext uri="{FF2B5EF4-FFF2-40B4-BE49-F238E27FC236}">
                  <a16:creationId xmlns:a16="http://schemas.microsoft.com/office/drawing/2014/main" id="{963B1608-AD54-483B-955C-3B8AA421623F}"/>
                </a:ext>
              </a:extLst>
            </p:cNvPr>
            <p:cNvSpPr/>
            <p:nvPr/>
          </p:nvSpPr>
          <p:spPr>
            <a:xfrm>
              <a:off x="241300" y="5198720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«ОСНОВА»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кутник 19">
              <a:extLst>
                <a:ext uri="{FF2B5EF4-FFF2-40B4-BE49-F238E27FC236}">
                  <a16:creationId xmlns:a16="http://schemas.microsoft.com/office/drawing/2014/main" id="{88BF4081-F3A8-4F6A-AA3E-A9D88CA5B1A3}"/>
                </a:ext>
              </a:extLst>
            </p:cNvPr>
            <p:cNvSpPr/>
            <p:nvPr/>
          </p:nvSpPr>
          <p:spPr>
            <a:xfrm>
              <a:off x="2761786" y="5198720"/>
              <a:ext cx="2405261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b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Рогозівський</a:t>
              </a: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ліцей</a:t>
              </a:r>
            </a:p>
          </p:txBody>
        </p:sp>
        <p:sp>
          <p:nvSpPr>
            <p:cNvPr id="22" name="Прямокутник 21">
              <a:extLst>
                <a:ext uri="{FF2B5EF4-FFF2-40B4-BE49-F238E27FC236}">
                  <a16:creationId xmlns:a16="http://schemas.microsoft.com/office/drawing/2014/main" id="{56CD2B28-2E75-41C0-98A3-7BE95C6A882F}"/>
                </a:ext>
              </a:extLst>
            </p:cNvPr>
            <p:cNvSpPr/>
            <p:nvPr/>
          </p:nvSpPr>
          <p:spPr>
            <a:xfrm>
              <a:off x="241300" y="5953041"/>
              <a:ext cx="4925747" cy="615701"/>
            </a:xfrm>
            <a:prstGeom prst="rect">
              <a:avLst/>
            </a:prstGeom>
            <a:solidFill>
              <a:srgbClr val="FFE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 ім. </a:t>
              </a:r>
              <a:r>
                <a:rPr lang="uk-UA" sz="1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П.Чубинського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28ADF65B-D3FD-49F5-9729-BD31E273A092}"/>
              </a:ext>
            </a:extLst>
          </p:cNvPr>
          <p:cNvGrpSpPr/>
          <p:nvPr/>
        </p:nvGrpSpPr>
        <p:grpSpPr>
          <a:xfrm>
            <a:off x="975267" y="6465688"/>
            <a:ext cx="9279528" cy="615702"/>
            <a:chOff x="975267" y="6707361"/>
            <a:chExt cx="9279528" cy="615702"/>
          </a:xfrm>
        </p:grpSpPr>
        <p:sp>
          <p:nvSpPr>
            <p:cNvPr id="25" name="Прямокутник 24">
              <a:extLst>
                <a:ext uri="{FF2B5EF4-FFF2-40B4-BE49-F238E27FC236}">
                  <a16:creationId xmlns:a16="http://schemas.microsoft.com/office/drawing/2014/main" id="{4A6AAF16-BB70-4B20-8303-02F1558AC783}"/>
                </a:ext>
              </a:extLst>
            </p:cNvPr>
            <p:cNvSpPr/>
            <p:nvPr/>
          </p:nvSpPr>
          <p:spPr>
            <a:xfrm>
              <a:off x="4134211" y="6707362"/>
              <a:ext cx="2969260" cy="6157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 2-х предметів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кутник 25">
              <a:extLst>
                <a:ext uri="{FF2B5EF4-FFF2-40B4-BE49-F238E27FC236}">
                  <a16:creationId xmlns:a16="http://schemas.microsoft.com/office/drawing/2014/main" id="{1043389D-B850-435A-A4B2-43F2D68BA2E9}"/>
                </a:ext>
              </a:extLst>
            </p:cNvPr>
            <p:cNvSpPr/>
            <p:nvPr/>
          </p:nvSpPr>
          <p:spPr>
            <a:xfrm>
              <a:off x="7285535" y="6707361"/>
              <a:ext cx="2969260" cy="6157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 одного предмета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рямокутник 26">
              <a:extLst>
                <a:ext uri="{FF2B5EF4-FFF2-40B4-BE49-F238E27FC236}">
                  <a16:creationId xmlns:a16="http://schemas.microsoft.com/office/drawing/2014/main" id="{2E3971EF-AA1F-4B99-BD59-675E0BFB51FA}"/>
                </a:ext>
              </a:extLst>
            </p:cNvPr>
            <p:cNvSpPr/>
            <p:nvPr/>
          </p:nvSpPr>
          <p:spPr>
            <a:xfrm>
              <a:off x="975267" y="6707361"/>
              <a:ext cx="2969260" cy="6157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учень</a:t>
              </a:r>
              <a:br>
                <a:rPr lang="uk-UA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uk-UA" sz="1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 3-х предметів</a:t>
              </a:r>
              <a:endPara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Бульбашка прямої мови: прямокутна 10">
            <a:extLst>
              <a:ext uri="{FF2B5EF4-FFF2-40B4-BE49-F238E27FC236}">
                <a16:creationId xmlns:a16="http://schemas.microsoft.com/office/drawing/2014/main" id="{6E27D238-E08F-46F5-AA11-60357BF43FD8}"/>
              </a:ext>
            </a:extLst>
          </p:cNvPr>
          <p:cNvSpPr/>
          <p:nvPr/>
        </p:nvSpPr>
        <p:spPr>
          <a:xfrm flipH="1">
            <a:off x="5354320" y="962025"/>
            <a:ext cx="5040972" cy="1727325"/>
          </a:xfrm>
          <a:prstGeom prst="wedgeRectCallout">
            <a:avLst>
              <a:gd name="adj1" fmla="val -7104"/>
              <a:gd name="adj2" fmla="val 800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Закінчили навчання -11131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Київській області </a:t>
            </a:r>
            <a:b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них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 випускників склали тест на 200 балів: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учні - 3 предмети;</a:t>
            </a:r>
          </a:p>
          <a:p>
            <a:pPr algn="ctr"/>
            <a:r>
              <a:rPr lang="uk-UA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учні  -2 предмети</a:t>
            </a:r>
          </a:p>
          <a:p>
            <a:pPr algn="ctr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87464926"/>
              </p:ext>
            </p:extLst>
          </p:nvPr>
        </p:nvGraphicFramePr>
        <p:xfrm>
          <a:off x="492911" y="4162424"/>
          <a:ext cx="713979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3"/>
          <a:srcRect t="21303" b="3887"/>
          <a:stretch/>
        </p:blipFill>
        <p:spPr>
          <a:xfrm>
            <a:off x="492911" y="676275"/>
            <a:ext cx="9731225" cy="2876550"/>
          </a:xfrm>
          <a:prstGeom prst="rect">
            <a:avLst/>
          </a:prstGeom>
        </p:spPr>
      </p:pic>
      <p:sp>
        <p:nvSpPr>
          <p:cNvPr id="7" name="Прямокутник 19">
            <a:extLst>
              <a:ext uri="{FF2B5EF4-FFF2-40B4-BE49-F238E27FC236}">
                <a16:creationId xmlns:a16="http://schemas.microsoft.com/office/drawing/2014/main" id="{55C9BD7A-D2B0-416B-AC88-6A380F3A6A2F}"/>
              </a:ext>
            </a:extLst>
          </p:cNvPr>
          <p:cNvSpPr/>
          <p:nvPr/>
        </p:nvSpPr>
        <p:spPr>
          <a:xfrm>
            <a:off x="5358524" y="-36294"/>
            <a:ext cx="5345824" cy="574978"/>
          </a:xfrm>
          <a:prstGeom prst="rect">
            <a:avLst/>
          </a:prstGeom>
          <a:solidFill>
            <a:srgbClr val="FFC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ВИПУСКНИКИ-МЕДАЛІСТИ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11"/>
          <p:cNvSpPr>
            <a:spLocks/>
          </p:cNvSpPr>
          <p:nvPr/>
        </p:nvSpPr>
        <p:spPr>
          <a:xfrm>
            <a:off x="492911" y="3690938"/>
            <a:ext cx="4865612" cy="547687"/>
          </a:xfrm>
          <a:prstGeom prst="roundRect">
            <a:avLst>
              <a:gd name="adj" fmla="val 0"/>
            </a:avLst>
          </a:prstGeom>
          <a:solidFill>
            <a:srgbClr val="FFD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ВИСОКІ ДОСЯГНЕННЯ У НАВЧАННІ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57 випускників отримали 3олоту медаль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11"/>
          <p:cNvSpPr>
            <a:spLocks/>
          </p:cNvSpPr>
          <p:nvPr/>
        </p:nvSpPr>
        <p:spPr>
          <a:xfrm>
            <a:off x="5358524" y="3690937"/>
            <a:ext cx="4865612" cy="547687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ДОСЯГНЕННЯ У НАВЧАННІ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22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випускників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отримали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Срібну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медаль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35B91DB7-E18D-4326-B8AD-8C470BA15608}"/>
              </a:ext>
            </a:extLst>
          </p:cNvPr>
          <p:cNvSpPr/>
          <p:nvPr/>
        </p:nvSpPr>
        <p:spPr>
          <a:xfrm>
            <a:off x="7785100" y="5000625"/>
            <a:ext cx="2439036" cy="1981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Виплати випускникам, які отримали золоті та срібні медалі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152,7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58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162396" y="673613"/>
            <a:ext cx="3965104" cy="3048968"/>
            <a:chOff x="1752" y="581026"/>
            <a:chExt cx="4125748" cy="3065356"/>
          </a:xfrm>
        </p:grpSpPr>
        <p:pic>
          <p:nvPicPr>
            <p:cNvPr id="11" name="Рисунок 10" descr="\\server\SharedDocs\АНАЛІТИЧНИЙ ЗБІРНИК 2022\4 ЗЗСО\Збірник Набок 2022\Фото 1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9" b="7246"/>
            <a:stretch/>
          </p:blipFill>
          <p:spPr bwMode="auto">
            <a:xfrm>
              <a:off x="134937" y="1276502"/>
              <a:ext cx="1706563" cy="2369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Прямокутник 28">
              <a:extLst>
                <a:ext uri="{FF2B5EF4-FFF2-40B4-BE49-F238E27FC236}">
                  <a16:creationId xmlns:a16="http://schemas.microsoft.com/office/drawing/2014/main" id="{1C740B58-2D68-4AB5-BE70-2F6D4BA118DD}"/>
                </a:ext>
              </a:extLst>
            </p:cNvPr>
            <p:cNvSpPr/>
            <p:nvPr/>
          </p:nvSpPr>
          <p:spPr>
            <a:xfrm>
              <a:off x="1752" y="581026"/>
              <a:ext cx="4108203" cy="553872"/>
            </a:xfrm>
            <a:prstGeom prst="rect">
              <a:avLst/>
            </a:prstGeom>
            <a:solidFill>
              <a:srgbClr val="AAF6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ЛАУРЕАТ ПРЕМІЇ ІМЕНІ ПАВЛА ЧУБИНСЬКОГО </a:t>
              </a:r>
              <a:b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БОРИСПІЛЬСЬКОЇ МІСЬКОЇ РАДИ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841500" y="1276502"/>
              <a:ext cx="2286000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Крикун Марія Вікторівна</a:t>
              </a:r>
              <a:r>
                <a:rPr lang="uk-UA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учениця Бориспільського академічного ліцею імені Анатолія </a:t>
              </a:r>
              <a:r>
                <a:rPr lang="uk-UA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Федорчука</a:t>
              </a:r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uk-UA" sz="1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переможець Всеукраїнських учнівських олімпіад, конкурсу-захисту МАН, Всеукраїнського науково-технічного конкурсу Еко-</a:t>
              </a:r>
              <a:r>
                <a:rPr lang="uk-UA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</a:t>
              </a:r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Україна та різноманітних творчих конкурсів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1917" y="3892375"/>
            <a:ext cx="5882229" cy="3508404"/>
            <a:chOff x="0" y="3552825"/>
            <a:chExt cx="6663998" cy="3974684"/>
          </a:xfrm>
        </p:grpSpPr>
        <p:pic>
          <p:nvPicPr>
            <p:cNvPr id="5" name="Рисунок 4" descr="\\server\SharedDocs\АНАЛІТИЧНИЙ ЗБІРНИК 2022\4 ЗЗСО\Збірник Набок 2022\Фото 4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75" y="4467225"/>
              <a:ext cx="1733750" cy="2209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Рисунок 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56574" y="4408665"/>
              <a:ext cx="1752599" cy="2268360"/>
            </a:xfrm>
            <a:prstGeom prst="rect">
              <a:avLst/>
            </a:prstGeom>
          </p:spPr>
        </p:pic>
        <p:pic>
          <p:nvPicPr>
            <p:cNvPr id="7" name="Рисунок 6"/>
            <p:cNvPicPr/>
            <p:nvPr/>
          </p:nvPicPr>
          <p:blipFill rotWithShape="1">
            <a:blip r:embed="rId5"/>
            <a:srcRect l="5020" r="5020"/>
            <a:stretch/>
          </p:blipFill>
          <p:spPr>
            <a:xfrm>
              <a:off x="4686748" y="4461511"/>
              <a:ext cx="1733750" cy="2209979"/>
            </a:xfrm>
            <a:prstGeom prst="rect">
              <a:avLst/>
            </a:prstGeom>
          </p:spPr>
        </p:pic>
        <p:sp>
          <p:nvSpPr>
            <p:cNvPr id="14" name="Прямокутник 26">
              <a:extLst>
                <a:ext uri="{FF2B5EF4-FFF2-40B4-BE49-F238E27FC236}">
                  <a16:creationId xmlns:a16="http://schemas.microsoft.com/office/drawing/2014/main" id="{7BD1C6F1-A8A4-4B97-84E2-56BA026E860F}"/>
                </a:ext>
              </a:extLst>
            </p:cNvPr>
            <p:cNvSpPr/>
            <p:nvPr/>
          </p:nvSpPr>
          <p:spPr>
            <a:xfrm>
              <a:off x="1751" y="3552825"/>
              <a:ext cx="6662247" cy="457200"/>
            </a:xfrm>
            <a:prstGeom prst="rect">
              <a:avLst/>
            </a:prstGeom>
            <a:solidFill>
              <a:srgbClr val="FFD3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Національна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олімпіада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GENIUS Olympiad Global»</a:t>
              </a:r>
              <a:endPara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кутник 26">
              <a:extLst>
                <a:ext uri="{FF2B5EF4-FFF2-40B4-BE49-F238E27FC236}">
                  <a16:creationId xmlns:a16="http://schemas.microsoft.com/office/drawing/2014/main" id="{7BD1C6F1-A8A4-4B97-84E2-56BA026E860F}"/>
                </a:ext>
              </a:extLst>
            </p:cNvPr>
            <p:cNvSpPr/>
            <p:nvPr/>
          </p:nvSpPr>
          <p:spPr>
            <a:xfrm>
              <a:off x="0" y="4010025"/>
              <a:ext cx="2222500" cy="304800"/>
            </a:xfrm>
            <a:prstGeom prst="rect">
              <a:avLst/>
            </a:prstGeom>
            <a:solidFill>
              <a:srgbClr val="FFE4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Золота медаль</a:t>
              </a:r>
            </a:p>
          </p:txBody>
        </p:sp>
        <p:sp>
          <p:nvSpPr>
            <p:cNvPr id="16" name="Прямокутник 26">
              <a:extLst>
                <a:ext uri="{FF2B5EF4-FFF2-40B4-BE49-F238E27FC236}">
                  <a16:creationId xmlns:a16="http://schemas.microsoft.com/office/drawing/2014/main" id="{7BD1C6F1-A8A4-4B97-84E2-56BA026E860F}"/>
                </a:ext>
              </a:extLst>
            </p:cNvPr>
            <p:cNvSpPr/>
            <p:nvPr/>
          </p:nvSpPr>
          <p:spPr>
            <a:xfrm>
              <a:off x="2222500" y="4010025"/>
              <a:ext cx="222074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Ср</a:t>
              </a:r>
              <a:r>
                <a:rPr lang="uk-UA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ібна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медаль</a:t>
              </a:r>
            </a:p>
          </p:txBody>
        </p:sp>
        <p:sp>
          <p:nvSpPr>
            <p:cNvPr id="18" name="Прямокутник 26">
              <a:extLst>
                <a:ext uri="{FF2B5EF4-FFF2-40B4-BE49-F238E27FC236}">
                  <a16:creationId xmlns:a16="http://schemas.microsoft.com/office/drawing/2014/main" id="{7BD1C6F1-A8A4-4B97-84E2-56BA026E860F}"/>
                </a:ext>
              </a:extLst>
            </p:cNvPr>
            <p:cNvSpPr/>
            <p:nvPr/>
          </p:nvSpPr>
          <p:spPr>
            <a:xfrm>
              <a:off x="4443249" y="4010025"/>
              <a:ext cx="2220749" cy="3048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Ср</a:t>
              </a:r>
              <a:r>
                <a:rPr lang="uk-UA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ібна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медаль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0" y="6677025"/>
              <a:ext cx="2220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Молож</a:t>
              </a:r>
              <a:r>
                <a:rPr lang="uk-UA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Микита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55125" y="6677025"/>
              <a:ext cx="2220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Деркач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Соф</a:t>
              </a:r>
              <a:r>
                <a:rPr lang="uk-UA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ія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43249" y="6696512"/>
              <a:ext cx="22207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Деркач Андрій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4812" y="7004289"/>
              <a:ext cx="61761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Керівник – Нагаєва Л.М.</a:t>
              </a:r>
            </a:p>
            <a:p>
              <a:pPr algn="ctr"/>
              <a:r>
                <a:rPr lang="uk-UA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Бориспільський НВК «Гімназія «Перспектива»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104823" y="673927"/>
            <a:ext cx="3756477" cy="3107495"/>
            <a:chOff x="4350709" y="733426"/>
            <a:chExt cx="3908669" cy="3124198"/>
          </a:xfrm>
        </p:grpSpPr>
        <p:pic>
          <p:nvPicPr>
            <p:cNvPr id="8" name="Рисунок 7" descr="\\server\SharedDocs\АНАЛІТИЧНИЙ ЗБІРНИК 2022\4 ЗЗСО\Збірник Набок 2022\Фото 2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666" y="1419224"/>
              <a:ext cx="1444328" cy="1829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/>
            <p:cNvPicPr/>
            <p:nvPr/>
          </p:nvPicPr>
          <p:blipFill rotWithShape="1">
            <a:blip r:embed="rId7"/>
            <a:srcRect b="7725"/>
            <a:stretch/>
          </p:blipFill>
          <p:spPr>
            <a:xfrm>
              <a:off x="6511035" y="1419224"/>
              <a:ext cx="1439248" cy="1829537"/>
            </a:xfrm>
            <a:prstGeom prst="rect">
              <a:avLst/>
            </a:prstGeom>
          </p:spPr>
        </p:pic>
        <p:sp>
          <p:nvSpPr>
            <p:cNvPr id="22" name="Прямокутник 19">
              <a:extLst>
                <a:ext uri="{FF2B5EF4-FFF2-40B4-BE49-F238E27FC236}">
                  <a16:creationId xmlns:a16="http://schemas.microsoft.com/office/drawing/2014/main" id="{55C9BD7A-D2B0-416B-AC88-6A380F3A6A2F}"/>
                </a:ext>
              </a:extLst>
            </p:cNvPr>
            <p:cNvSpPr/>
            <p:nvPr/>
          </p:nvSpPr>
          <p:spPr>
            <a:xfrm>
              <a:off x="4503109" y="733426"/>
              <a:ext cx="3756269" cy="553871"/>
            </a:xfrm>
            <a:prstGeom prst="rect">
              <a:avLst/>
            </a:prstGeom>
            <a:solidFill>
              <a:srgbClr val="FFD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Переможці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ІІІ (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обласного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етапу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Всеукраїнського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конкурсу-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захисту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науково-дослідницьких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робіт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учнів-членів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МАН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України</a:t>
              </a:r>
              <a:endPara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50709" y="3211293"/>
              <a:ext cx="2160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Корнєва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Вікторія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НВК «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Гімназія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Перспектива»</a:t>
              </a:r>
              <a:b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керівник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Большакова О.Н.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26696" y="3211293"/>
              <a:ext cx="20079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Рябоконь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Валерія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БАЛ,</a:t>
              </a:r>
              <a:b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керівник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Доценко В.О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087918" y="3892375"/>
            <a:ext cx="4502019" cy="3181529"/>
            <a:chOff x="6028536" y="3932609"/>
            <a:chExt cx="4664864" cy="3258945"/>
          </a:xfrm>
        </p:grpSpPr>
        <p:sp>
          <p:nvSpPr>
            <p:cNvPr id="29" name="Прямокутник 19">
              <a:extLst>
                <a:ext uri="{FF2B5EF4-FFF2-40B4-BE49-F238E27FC236}">
                  <a16:creationId xmlns:a16="http://schemas.microsoft.com/office/drawing/2014/main" id="{55C9BD7A-D2B0-416B-AC88-6A380F3A6A2F}"/>
                </a:ext>
              </a:extLst>
            </p:cNvPr>
            <p:cNvSpPr/>
            <p:nvPr/>
          </p:nvSpPr>
          <p:spPr>
            <a:xfrm>
              <a:off x="6028536" y="3932609"/>
              <a:ext cx="4664864" cy="688975"/>
            </a:xfrm>
            <a:prstGeom prst="rect">
              <a:avLst/>
            </a:prstGeom>
            <a:solidFill>
              <a:srgbClr val="AEF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Переможці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ІІ (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обласного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етапу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Всеукраїнських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учнівських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олімпіад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навчальних</a:t>
              </a:r>
              <a:r>
                <a:rPr lang="ru-RU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предметів</a:t>
              </a:r>
              <a:endParaRPr lang="uk-UA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75242" y="4727937"/>
              <a:ext cx="2160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Парценко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Валерія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b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НВК «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Ліцей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«Дизайн-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освіта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</a:p>
            <a:p>
              <a:pPr algn="ctr"/>
              <a:r>
                <a:rPr lang="ru-RU" sz="11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 </a:t>
              </a:r>
              <a:r>
                <a:rPr lang="ru-RU" sz="11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місце</a:t>
              </a:r>
              <a:r>
                <a:rPr lang="ru-RU" sz="11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української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мови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літератури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b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учитель –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Новосад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Л.Г.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60968" y="4727937"/>
              <a:ext cx="2160326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Деркач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Андрій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Молож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Микита</a:t>
              </a:r>
              <a:b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НВК «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Гімназія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«Перспектива»</a:t>
              </a:r>
            </a:p>
            <a:p>
              <a:pPr algn="ctr"/>
              <a:r>
                <a:rPr lang="ru-RU" sz="11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 </a:t>
              </a:r>
              <a:r>
                <a:rPr lang="ru-RU" sz="11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місце</a:t>
              </a:r>
              <a:r>
                <a:rPr lang="ru-RU" sz="11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екології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вчитель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Нагаєва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Л.М.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80805" y="5991225"/>
              <a:ext cx="2160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Барабаш Михайло</a:t>
              </a:r>
            </a:p>
            <a:p>
              <a:pPr algn="ctr"/>
              <a:b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НВК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імені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Костянтина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Могилка,</a:t>
              </a:r>
            </a:p>
            <a:p>
              <a:pPr algn="ctr"/>
              <a:r>
                <a:rPr lang="ru-RU" sz="11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 </a:t>
              </a:r>
              <a:r>
                <a:rPr lang="ru-RU" sz="11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місце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11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фізики</a:t>
              </a:r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ru-RU" sz="11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учитель – Хомутова Т.О. </a:t>
              </a:r>
            </a:p>
          </p:txBody>
        </p:sp>
      </p:grp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863E18D-8763-405B-84EE-D7A755DE1B3B}"/>
              </a:ext>
            </a:extLst>
          </p:cNvPr>
          <p:cNvGrpSpPr/>
          <p:nvPr/>
        </p:nvGrpSpPr>
        <p:grpSpPr>
          <a:xfrm>
            <a:off x="8013700" y="674042"/>
            <a:ext cx="2553777" cy="3128784"/>
            <a:chOff x="8036160" y="657225"/>
            <a:chExt cx="2657242" cy="3145601"/>
          </a:xfrm>
        </p:grpSpPr>
        <p:pic>
          <p:nvPicPr>
            <p:cNvPr id="10" name="Рисунок 9" descr="C:\Users\Набок\Desktop\ЗБІРНИК\Збірник Набок 2022\287486383_554926363021730_3694564791723387408_n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" b="6106"/>
            <a:stretch/>
          </p:blipFill>
          <p:spPr bwMode="auto">
            <a:xfrm>
              <a:off x="8669456" y="1343023"/>
              <a:ext cx="1390650" cy="18295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Прямокутник 19">
              <a:extLst>
                <a:ext uri="{FF2B5EF4-FFF2-40B4-BE49-F238E27FC236}">
                  <a16:creationId xmlns:a16="http://schemas.microsoft.com/office/drawing/2014/main" id="{55C9BD7A-D2B0-416B-AC88-6A380F3A6A2F}"/>
                </a:ext>
              </a:extLst>
            </p:cNvPr>
            <p:cNvSpPr/>
            <p:nvPr/>
          </p:nvSpPr>
          <p:spPr>
            <a:xfrm>
              <a:off x="8036160" y="657225"/>
              <a:ext cx="2657242" cy="553871"/>
            </a:xfrm>
            <a:prstGeom prst="rect">
              <a:avLst/>
            </a:prstGeom>
            <a:solidFill>
              <a:srgbClr val="AEF6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Всеукраїнський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етап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ХХІІ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Міжнародного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конкурсу з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української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мови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імені</a:t>
              </a:r>
              <a:r>
                <a:rPr lang="ru-RU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Петра </a:t>
              </a:r>
              <a:r>
                <a:rPr lang="ru-RU" sz="11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Яцик</a:t>
              </a:r>
              <a:endParaRPr lang="uk-UA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36197" y="3125718"/>
              <a:ext cx="200792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Учасник</a:t>
              </a:r>
              <a:endPara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Митрофанова </a:t>
              </a:r>
              <a:r>
                <a:rPr lang="ru-RU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Марія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ru-RU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вчитель</a:t>
              </a:r>
              <a:r>
                <a:rPr lang="ru-RU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Шаповал І.М</a:t>
              </a:r>
            </a:p>
          </p:txBody>
        </p:sp>
      </p:grpSp>
      <p:sp>
        <p:nvSpPr>
          <p:cNvPr id="43" name="Прямокутник 19">
            <a:extLst>
              <a:ext uri="{FF2B5EF4-FFF2-40B4-BE49-F238E27FC236}">
                <a16:creationId xmlns:a16="http://schemas.microsoft.com/office/drawing/2014/main" id="{55C9BD7A-D2B0-416B-AC88-6A380F3A6A2F}"/>
              </a:ext>
            </a:extLst>
          </p:cNvPr>
          <p:cNvSpPr/>
          <p:nvPr/>
        </p:nvSpPr>
        <p:spPr>
          <a:xfrm>
            <a:off x="5336118" y="-4763"/>
            <a:ext cx="5368230" cy="574978"/>
          </a:xfrm>
          <a:prstGeom prst="rect">
            <a:avLst/>
          </a:prstGeom>
          <a:solidFill>
            <a:srgbClr val="EE6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 ДІТИ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643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28">
            <a:extLst>
              <a:ext uri="{FF2B5EF4-FFF2-40B4-BE49-F238E27FC236}">
                <a16:creationId xmlns:a16="http://schemas.microsoft.com/office/drawing/2014/main" id="{1C740B58-2D68-4AB5-BE70-2F6D4BA118DD}"/>
              </a:ext>
            </a:extLst>
          </p:cNvPr>
          <p:cNvSpPr/>
          <p:nvPr/>
        </p:nvSpPr>
        <p:spPr>
          <a:xfrm>
            <a:off x="5422900" y="352425"/>
            <a:ext cx="5118099" cy="990600"/>
          </a:xfrm>
          <a:prstGeom prst="rect">
            <a:avLst/>
          </a:prstGeom>
          <a:solidFill>
            <a:srgbClr val="97F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Стипендії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обдарованій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учнівській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інтелектуальній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творчій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спорті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141,6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тис. грн.</a:t>
            </a:r>
          </a:p>
        </p:txBody>
      </p:sp>
      <p:sp>
        <p:nvSpPr>
          <p:cNvPr id="10" name="Прямокутник 28">
            <a:extLst>
              <a:ext uri="{FF2B5EF4-FFF2-40B4-BE49-F238E27FC236}">
                <a16:creationId xmlns:a16="http://schemas.microsoft.com/office/drawing/2014/main" id="{1C740B58-2D68-4AB5-BE70-2F6D4BA118DD}"/>
              </a:ext>
            </a:extLst>
          </p:cNvPr>
          <p:cNvSpPr/>
          <p:nvPr/>
        </p:nvSpPr>
        <p:spPr>
          <a:xfrm>
            <a:off x="5422900" y="1419225"/>
            <a:ext cx="5118099" cy="1066800"/>
          </a:xfrm>
          <a:prstGeom prst="rect">
            <a:avLst/>
          </a:prstGeom>
          <a:solidFill>
            <a:srgbClr val="AEF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Доплати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стипендіатів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132,0 </a:t>
            </a:r>
            <a:r>
              <a:rPr lang="ru-RU" sz="1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Прямокутник 28">
            <a:extLst>
              <a:ext uri="{FF2B5EF4-FFF2-40B4-BE49-F238E27FC236}">
                <a16:creationId xmlns:a16="http://schemas.microsoft.com/office/drawing/2014/main" id="{1C740B58-2D68-4AB5-BE70-2F6D4BA118DD}"/>
              </a:ext>
            </a:extLst>
          </p:cNvPr>
          <p:cNvSpPr/>
          <p:nvPr/>
        </p:nvSpPr>
        <p:spPr>
          <a:xfrm>
            <a:off x="5422900" y="2606143"/>
            <a:ext cx="5118099" cy="1066800"/>
          </a:xfrm>
          <a:prstGeom prst="rect">
            <a:avLst/>
          </a:prstGeom>
          <a:solidFill>
            <a:srgbClr val="D5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обов'язкових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медичних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663,8 </a:t>
            </a:r>
            <a:r>
              <a:rPr lang="ru-RU" sz="1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тис.грн</a:t>
            </a:r>
            <a:r>
              <a:rPr lang="ru-RU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4" y="3933825"/>
            <a:ext cx="5114636" cy="3320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52425"/>
            <a:ext cx="5114636" cy="33205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"/>
          <a:stretch/>
        </p:blipFill>
        <p:spPr>
          <a:xfrm>
            <a:off x="5413664" y="3933825"/>
            <a:ext cx="5114636" cy="33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6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2448842-ADB5-4956-8C68-A9F24585B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-576" r="5289" b="9041"/>
          <a:stretch/>
        </p:blipFill>
        <p:spPr>
          <a:xfrm>
            <a:off x="991739" y="1288623"/>
            <a:ext cx="1856231" cy="2416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A75F5-7FB1-42ED-8B35-E3E169F11A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r="5515" b="8477"/>
          <a:stretch/>
        </p:blipFill>
        <p:spPr>
          <a:xfrm>
            <a:off x="4419699" y="1292366"/>
            <a:ext cx="1839748" cy="2412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C1E52D-7BDB-49C6-9EE1-CDBA29FEAE69}"/>
              </a:ext>
            </a:extLst>
          </p:cNvPr>
          <p:cNvSpPr txBox="1"/>
          <p:nvPr/>
        </p:nvSpPr>
        <p:spPr>
          <a:xfrm>
            <a:off x="1752" y="3705225"/>
            <a:ext cx="3581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Гарбуз Ольга Миколаївна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біології </a:t>
            </a:r>
          </a:p>
          <a:p>
            <a:pPr algn="ctr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Бориспільської загальноосвітньої школи </a:t>
            </a:r>
            <a:b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І-ІІІ ступенів №3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188879-BC70-4351-8292-25B5F3C478A3}"/>
              </a:ext>
            </a:extLst>
          </p:cNvPr>
          <p:cNvSpPr txBox="1"/>
          <p:nvPr/>
        </p:nvSpPr>
        <p:spPr>
          <a:xfrm>
            <a:off x="-5981" y="574978"/>
            <a:ext cx="3589132" cy="646331"/>
          </a:xfrm>
          <a:prstGeom prst="rect">
            <a:avLst/>
          </a:prstGeom>
          <a:solidFill>
            <a:srgbClr val="D5FA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Переможниця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 (обласного) туру всеукраїнського конкурсу «Учитель року–2022»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9F0F2D-CD78-4A3B-8BB5-31C61D6928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9"/>
          <a:stretch/>
        </p:blipFill>
        <p:spPr>
          <a:xfrm>
            <a:off x="125536" y="5219023"/>
            <a:ext cx="1666915" cy="21579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3A4284-66D0-4FBE-B6C0-D342289C9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t="-807" r="5685" b="807"/>
          <a:stretch/>
        </p:blipFill>
        <p:spPr>
          <a:xfrm>
            <a:off x="3746500" y="5214040"/>
            <a:ext cx="1663049" cy="2157999"/>
          </a:xfrm>
          <a:prstGeom prst="rect">
            <a:avLst/>
          </a:prstGeom>
        </p:spPr>
      </p:pic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5C9BD7A-D2B0-416B-AC88-6A380F3A6A2F}"/>
              </a:ext>
            </a:extLst>
          </p:cNvPr>
          <p:cNvSpPr/>
          <p:nvPr/>
        </p:nvSpPr>
        <p:spPr>
          <a:xfrm>
            <a:off x="-6251" y="4578047"/>
            <a:ext cx="10691648" cy="574978"/>
          </a:xfrm>
          <a:prstGeom prst="rect">
            <a:avLst/>
          </a:prstGeom>
          <a:solidFill>
            <a:srgbClr val="FFE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Присуджено премію та присвоєно звання Лауреат Бориспільської премії «За заслуги в галузі освіти»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2F235C-CCAC-4BFF-B3F5-8A56FAC14DA6}"/>
              </a:ext>
            </a:extLst>
          </p:cNvPr>
          <p:cNvSpPr txBox="1"/>
          <p:nvPr/>
        </p:nvSpPr>
        <p:spPr>
          <a:xfrm>
            <a:off x="1726313" y="5214040"/>
            <a:ext cx="1943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Бистра</a:t>
            </a:r>
            <a:b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 Миколаївна</a:t>
            </a:r>
          </a:p>
          <a:p>
            <a:pPr algn="ctr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директора Бориспільського ліцею «Перспектива» імені Володимира Мономаха</a:t>
            </a: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7BD1C6F1-A8A4-4B97-84E2-56BA026E860F}"/>
              </a:ext>
            </a:extLst>
          </p:cNvPr>
          <p:cNvSpPr/>
          <p:nvPr/>
        </p:nvSpPr>
        <p:spPr>
          <a:xfrm>
            <a:off x="7099301" y="1"/>
            <a:ext cx="3594100" cy="574978"/>
          </a:xfrm>
          <a:prstGeom prst="rect">
            <a:avLst/>
          </a:prstGeom>
          <a:solidFill>
            <a:srgbClr val="FFD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Відзнака голови Бориспільської громади</a:t>
            </a:r>
            <a:endParaRPr lang="uk-UA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7A9AA-0EE1-4E60-9D30-5E90EB4E6486}"/>
              </a:ext>
            </a:extLst>
          </p:cNvPr>
          <p:cNvSpPr txBox="1"/>
          <p:nvPr/>
        </p:nvSpPr>
        <p:spPr>
          <a:xfrm>
            <a:off x="7172328" y="3552825"/>
            <a:ext cx="34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Братусь Юрій Миколайович</a:t>
            </a:r>
            <a:endParaRPr lang="uk-UA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Бориспільського Центру технічної творчості «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Евріка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1C740B58-2D68-4AB5-BE70-2F6D4BA118DD}"/>
              </a:ext>
            </a:extLst>
          </p:cNvPr>
          <p:cNvSpPr/>
          <p:nvPr/>
        </p:nvSpPr>
        <p:spPr>
          <a:xfrm>
            <a:off x="1752" y="0"/>
            <a:ext cx="7097548" cy="574978"/>
          </a:xfrm>
          <a:prstGeom prst="rect">
            <a:avLst/>
          </a:prstGeom>
          <a:solidFill>
            <a:srgbClr val="AAF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</a:t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РОКУ–2022»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88879-BC70-4351-8292-25B5F3C478A3}"/>
              </a:ext>
            </a:extLst>
          </p:cNvPr>
          <p:cNvSpPr txBox="1"/>
          <p:nvPr/>
        </p:nvSpPr>
        <p:spPr>
          <a:xfrm>
            <a:off x="3583151" y="574978"/>
            <a:ext cx="3516149" cy="646331"/>
          </a:xfrm>
          <a:prstGeom prst="rect">
            <a:avLst/>
          </a:prstGeom>
          <a:solidFill>
            <a:srgbClr val="D5FAC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Лауреатка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 (обласного) туру всеукраїнського конкурсу «Учитель року–2022»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2F235C-CCAC-4BFF-B3F5-8A56FAC14DA6}"/>
              </a:ext>
            </a:extLst>
          </p:cNvPr>
          <p:cNvSpPr txBox="1"/>
          <p:nvPr/>
        </p:nvSpPr>
        <p:spPr>
          <a:xfrm>
            <a:off x="5346700" y="5236428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Угро</a:t>
            </a:r>
            <a:b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Миколаївна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Іванківського закладу дошкільної освіти «Веселка»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2F235C-CCAC-4BFF-B3F5-8A56FAC14DA6}"/>
              </a:ext>
            </a:extLst>
          </p:cNvPr>
          <p:cNvSpPr txBox="1"/>
          <p:nvPr/>
        </p:nvSpPr>
        <p:spPr>
          <a:xfrm>
            <a:off x="8896350" y="5248096"/>
            <a:ext cx="1747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Братусь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Юрій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Миколайович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Бориспільського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технічної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Евріка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C1E52D-7BDB-49C6-9EE1-CDBA29FEAE69}"/>
              </a:ext>
            </a:extLst>
          </p:cNvPr>
          <p:cNvSpPr txBox="1"/>
          <p:nvPr/>
        </p:nvSpPr>
        <p:spPr>
          <a:xfrm>
            <a:off x="3583151" y="3712428"/>
            <a:ext cx="351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Доценко Валентина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Олександрівна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біології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Бориспільського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академічного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Анатолія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Федорчука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6171" b="24751"/>
          <a:stretch/>
        </p:blipFill>
        <p:spPr>
          <a:xfrm>
            <a:off x="7837477" y="809625"/>
            <a:ext cx="2117746" cy="26458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t="160" r="11793" b="38342"/>
          <a:stretch/>
        </p:blipFill>
        <p:spPr>
          <a:xfrm>
            <a:off x="7337385" y="5214699"/>
            <a:ext cx="1666915" cy="216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4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733425"/>
            <a:ext cx="10058400" cy="6674389"/>
          </a:xfrm>
          <a:prstGeom prst="rect">
            <a:avLst/>
          </a:prstGeom>
        </p:spPr>
      </p:pic>
      <p:sp>
        <p:nvSpPr>
          <p:cNvPr id="6" name="Прямокутник 19">
            <a:extLst>
              <a:ext uri="{FF2B5EF4-FFF2-40B4-BE49-F238E27FC236}">
                <a16:creationId xmlns:a16="http://schemas.microsoft.com/office/drawing/2014/main" id="{55C9BD7A-D2B0-416B-AC88-6A380F3A6A2F}"/>
              </a:ext>
            </a:extLst>
          </p:cNvPr>
          <p:cNvSpPr/>
          <p:nvPr/>
        </p:nvSpPr>
        <p:spPr>
          <a:xfrm>
            <a:off x="5358524" y="-4763"/>
            <a:ext cx="5345824" cy="574978"/>
          </a:xfrm>
          <a:prstGeom prst="rect">
            <a:avLst/>
          </a:prstGeom>
          <a:solidFill>
            <a:srgbClr val="EE6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 СЬОГОДЕННЯ</a:t>
            </a:r>
            <a:endParaRPr lang="uk-UA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942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</TotalTime>
  <Words>1000</Words>
  <Application>Microsoft Office PowerPoint</Application>
  <PresentationFormat>Довільний</PresentationFormat>
  <Paragraphs>185</Paragraphs>
  <Slides>20</Slides>
  <Notes>2</Notes>
  <HiddenSlides>1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Безкоштовний курс опанування української мови «Мова Калинова» для мешканців громади та внутрішньо переміщених осіб на базі Бориспільської Публічної бібліотеки імені В.Чорновола</vt:lpstr>
      <vt:lpstr>УКРИТТЯ – заклади загальної  середньої освіти</vt:lpstr>
      <vt:lpstr>УКРИТТЯ – заклади дошкільної освіти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ОСВІТНЯ ГАЛУЗЬ  МІСТА БОРИСПОЛЯ:</dc:title>
  <dc:creator>Юля</dc:creator>
  <cp:lastModifiedBy>Admin</cp:lastModifiedBy>
  <cp:revision>428</cp:revision>
  <cp:lastPrinted>2022-10-31T09:44:22Z</cp:lastPrinted>
  <dcterms:created xsi:type="dcterms:W3CDTF">2018-08-10T09:12:35Z</dcterms:created>
  <dcterms:modified xsi:type="dcterms:W3CDTF">2022-10-31T09:53:16Z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2018-07-31T00:00:00Z</vt:filetime>
  </property>
  <property fmtid="{D5CDD505-2E9C-101B-9397-08002B2CF9AE}" pid="3" name="Creator">
    <vt:lpwstr>Microsoft® Office Word 2007</vt:lpwstr>
  </property>
  <property fmtid="{D5CDD505-2E9C-101B-9397-08002B2CF9AE}" pid="4" name="LastSaved">
    <vt:filetime>2018-08-10T00:00:00Z</vt:filetime>
  </property>
</Properties>
</file>