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57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Прийнято рішень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F89-4BC1-9722-16C2FDBAF2C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A0A-454A-97AD-92BB077D358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A0A-454A-97AD-92BB077D358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A0A-454A-97AD-92BB077D358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A0A-454A-97AD-92BB077D358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Надання дозволу на розробку проектів землеустрою щодо відведення земельних ділянок громадянам (всього)</c:v>
                </c:pt>
                <c:pt idx="1">
                  <c:v>Про затвердження проектів землеустрою (всього)</c:v>
                </c:pt>
                <c:pt idx="2">
                  <c:v>Про відмову у надання дозволу на розробку проектів землеустрою (всього)</c:v>
                </c:pt>
                <c:pt idx="3">
                  <c:v>Про передачу в оренду земельних ділянок (всього)</c:v>
                </c:pt>
                <c:pt idx="4">
                  <c:v>Інші рішення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87</c:v>
                </c:pt>
                <c:pt idx="1">
                  <c:v>170</c:v>
                </c:pt>
                <c:pt idx="2">
                  <c:v>95</c:v>
                </c:pt>
                <c:pt idx="3">
                  <c:v>79</c:v>
                </c:pt>
                <c:pt idx="4">
                  <c:v>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89-4BC1-9722-16C2FDBAF2CB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7973893560061294"/>
          <c:y val="8.8943307347525105E-2"/>
          <c:w val="0.31335996565752439"/>
          <c:h val="0.8830343434060166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11/7/2022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5CD80B-4EB4-4587-A1AF-9E0C5F2A7E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91000" y="2357966"/>
            <a:ext cx="8001000" cy="297180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92527BD-88AB-492B-BAD2-7CF76FD039C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69D7654-4BF1-41A7-AC4C-DC1708CCA3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2191999" cy="685800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3799E7F-507A-4FA5-ACD5-F2B316D060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86326" y="0"/>
            <a:ext cx="2505673" cy="249957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C537BA1-F335-44A8-8A11-9FD536903375}"/>
              </a:ext>
            </a:extLst>
          </p:cNvPr>
          <p:cNvSpPr txBox="1"/>
          <p:nvPr/>
        </p:nvSpPr>
        <p:spPr>
          <a:xfrm>
            <a:off x="293511" y="2397948"/>
            <a:ext cx="1121427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</a:rPr>
              <a:t>ЗВІТ</a:t>
            </a:r>
          </a:p>
          <a:p>
            <a:pPr algn="ctr"/>
            <a:r>
              <a:rPr lang="ru-RU" sz="3200" b="1" dirty="0">
                <a:solidFill>
                  <a:schemeClr val="bg1"/>
                </a:solidFill>
              </a:rPr>
              <a:t>УПРАВЛІННЯ ЗЕМЛЕУСТРОЮ ТА КАДАСТРУ</a:t>
            </a:r>
          </a:p>
          <a:p>
            <a:pPr algn="ctr"/>
            <a:r>
              <a:rPr lang="ru-RU" sz="3200" b="1" dirty="0">
                <a:solidFill>
                  <a:schemeClr val="bg1"/>
                </a:solidFill>
              </a:rPr>
              <a:t>ВИКОНАВЧОГО КОМІТЕТУ БОРИСПІЛЬСЬКОЇ МІСЬКОЇ РАДИ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E9825333-38F8-4D2A-9A9F-49C930E55B69}"/>
              </a:ext>
            </a:extLst>
          </p:cNvPr>
          <p:cNvSpPr/>
          <p:nvPr/>
        </p:nvSpPr>
        <p:spPr>
          <a:xfrm>
            <a:off x="88882" y="6338451"/>
            <a:ext cx="6096000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indent="450215">
              <a:spcAft>
                <a:spcPts val="0"/>
              </a:spcAft>
            </a:pPr>
            <a:r>
              <a:rPr lang="uk-UA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Станом на 01 листопада 2022 року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40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959AA0-D4B6-4C14-BF6E-431E5E20F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0800" y="994039"/>
            <a:ext cx="8534400" cy="1507067"/>
          </a:xfrm>
        </p:spPr>
        <p:txBody>
          <a:bodyPr/>
          <a:lstStyle/>
          <a:p>
            <a:pPr algn="ctr"/>
            <a:r>
              <a:rPr lang="uk-UA" b="1" dirty="0">
                <a:solidFill>
                  <a:schemeClr val="bg2">
                    <a:lumMod val="50000"/>
                  </a:schemeClr>
                </a:solidFill>
              </a:rPr>
              <a:t>Завдання та функції управління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07485600-5B64-4BAE-A8FA-C314723601D1}"/>
              </a:ext>
            </a:extLst>
          </p:cNvPr>
          <p:cNvSpPr txBox="1">
            <a:spLocks/>
          </p:cNvSpPr>
          <p:nvPr/>
        </p:nvSpPr>
        <p:spPr>
          <a:xfrm>
            <a:off x="836612" y="8382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  <p:pic>
        <p:nvPicPr>
          <p:cNvPr id="8" name="Місце для вмісту 4">
            <a:extLst>
              <a:ext uri="{FF2B5EF4-FFF2-40B4-BE49-F238E27FC236}">
                <a16:creationId xmlns:a16="http://schemas.microsoft.com/office/drawing/2014/main" id="{3A59EE73-2A0C-47FB-9326-18C548FCAA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0894" y="0"/>
            <a:ext cx="2501106" cy="2501106"/>
          </a:xfrm>
          <a:prstGeom prst="rect">
            <a:avLst/>
          </a:prstGeom>
        </p:spPr>
      </p:pic>
      <p:sp>
        <p:nvSpPr>
          <p:cNvPr id="11" name="Объект 2">
            <a:extLst>
              <a:ext uri="{FF2B5EF4-FFF2-40B4-BE49-F238E27FC236}">
                <a16:creationId xmlns:a16="http://schemas.microsoft.com/office/drawing/2014/main" id="{58E1F763-BBB1-4E65-864F-A144B3A434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226365"/>
            <a:ext cx="8825659" cy="4174435"/>
          </a:xfrm>
        </p:spPr>
        <p:txBody>
          <a:bodyPr>
            <a:normAutofit/>
          </a:bodyPr>
          <a:lstStyle/>
          <a:p>
            <a:pPr indent="450215" algn="just">
              <a:spcAft>
                <a:spcPts val="0"/>
              </a:spcAft>
            </a:pPr>
            <a:endParaRPr lang="uk-UA" sz="18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sz="1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Організація роботи щодо забезпечення конституційних та законних прав громадян та юридичних осіб на землю відповідно до Земельного кодексу України та інших законних нормативно-правових актів України</a:t>
            </a:r>
          </a:p>
          <a:p>
            <a:pPr indent="450215" algn="just">
              <a:lnSpc>
                <a:spcPct val="107000"/>
              </a:lnSpc>
            </a:pPr>
            <a:r>
              <a:rPr lang="uk-UA" sz="1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Підготовка проектів рішень міської ради у галузі земельних відносин</a:t>
            </a:r>
          </a:p>
          <a:p>
            <a:pPr indent="450215" algn="just">
              <a:lnSpc>
                <a:spcPct val="107000"/>
              </a:lnSpc>
            </a:pPr>
            <a:r>
              <a:rPr lang="uk-UA" sz="1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Надання якісних адміністративних послуг мешканцям Бориспільської міської територіальної громади</a:t>
            </a:r>
          </a:p>
          <a:p>
            <a:pPr indent="450215" algn="just">
              <a:spcAft>
                <a:spcPts val="0"/>
              </a:spcAft>
            </a:pPr>
            <a:r>
              <a:rPr lang="uk-UA" sz="1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Проведення розгляду заяв із повним пакетом документів, необхідних для вирішення питання по суті</a:t>
            </a:r>
          </a:p>
          <a:p>
            <a:pPr indent="450215" algn="just">
              <a:spcAft>
                <a:spcPts val="0"/>
              </a:spcAft>
            </a:pPr>
            <a:r>
              <a:rPr lang="uk-UA" sz="1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Підготовка договорів оренди землі. </a:t>
            </a:r>
          </a:p>
          <a:p>
            <a:pPr indent="450215" algn="just">
              <a:spcAft>
                <a:spcPts val="0"/>
              </a:spcAft>
            </a:pPr>
            <a:r>
              <a:rPr lang="uk-UA" sz="1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Підготовка договорів про поновлення договорів оренди землі, про внесення змін до договорів оренди землі, про розірвання договорів оренди землі. </a:t>
            </a:r>
          </a:p>
          <a:p>
            <a:pPr indent="450215" algn="just">
              <a:spcAft>
                <a:spcPts val="0"/>
              </a:spcAft>
            </a:pPr>
            <a:endParaRPr lang="uk-UA" sz="18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endParaRPr lang="ru-RU" sz="16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3454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8729DF-8C0E-4661-85A5-E10E31D45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494" y="497019"/>
            <a:ext cx="8198595" cy="1507067"/>
          </a:xfrm>
        </p:spPr>
        <p:txBody>
          <a:bodyPr/>
          <a:lstStyle/>
          <a:p>
            <a:pPr algn="ctr"/>
            <a:r>
              <a:rPr lang="uk-UA" b="1" dirty="0">
                <a:solidFill>
                  <a:schemeClr val="bg1"/>
                </a:solidFill>
              </a:rPr>
              <a:t>Надійшло ЗВЕРНЕНЬ за 2022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4C1CA91-903C-49CD-B10B-C8D5D1143D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6494" y="2709168"/>
            <a:ext cx="9378984" cy="3615267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chemeClr val="bg1"/>
                </a:solidFill>
              </a:rPr>
              <a:t>Загальна кількість звернень – 1038</a:t>
            </a:r>
          </a:p>
          <a:p>
            <a:pPr>
              <a:buFont typeface="Wingdings" panose="05000000000000000000" pitchFamily="2" charset="2"/>
              <a:buChar char="Ø"/>
            </a:pPr>
            <a:endParaRPr lang="uk-UA" sz="2400" b="1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chemeClr val="bg1"/>
                </a:solidFill>
              </a:rPr>
              <a:t>Клопотань про надання адміністративних послуг від фізичних осіб – 790</a:t>
            </a:r>
          </a:p>
          <a:p>
            <a:pPr>
              <a:buFont typeface="Wingdings" panose="05000000000000000000" pitchFamily="2" charset="2"/>
              <a:buChar char="Ø"/>
            </a:pPr>
            <a:endParaRPr lang="uk-UA" sz="2400" b="1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chemeClr val="bg1"/>
                </a:solidFill>
              </a:rPr>
              <a:t>Листів від юридичних осіб – 248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Місце для вмісту 4">
            <a:extLst>
              <a:ext uri="{FF2B5EF4-FFF2-40B4-BE49-F238E27FC236}">
                <a16:creationId xmlns:a16="http://schemas.microsoft.com/office/drawing/2014/main" id="{1CCB14C2-F1E6-4476-9FE1-0AB198105E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0894" y="0"/>
            <a:ext cx="2501106" cy="250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873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8729DF-8C0E-4661-85A5-E10E31D45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494" y="497019"/>
            <a:ext cx="8198595" cy="1507067"/>
          </a:xfrm>
        </p:spPr>
        <p:txBody>
          <a:bodyPr/>
          <a:lstStyle/>
          <a:p>
            <a:r>
              <a:rPr lang="uk-UA" b="1" dirty="0">
                <a:solidFill>
                  <a:schemeClr val="bg1"/>
                </a:solidFill>
              </a:rPr>
              <a:t>ОПРАЦЬОВАНО ЗВЕРНЕНЬ за 2022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4C1CA91-903C-49CD-B10B-C8D5D1143D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6494" y="2709168"/>
            <a:ext cx="9378984" cy="3615267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chemeClr val="bg1"/>
                </a:solidFill>
              </a:rPr>
              <a:t>Опрацьовано та надано відповіді на звернення – 91</a:t>
            </a:r>
          </a:p>
          <a:p>
            <a:pPr>
              <a:buFont typeface="Wingdings" panose="05000000000000000000" pitchFamily="2" charset="2"/>
              <a:buChar char="Ø"/>
            </a:pPr>
            <a:endParaRPr lang="uk-UA" sz="2400" b="1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chemeClr val="bg1"/>
                </a:solidFill>
              </a:rPr>
              <a:t>Підготовлено інформацію на запити – 28</a:t>
            </a:r>
          </a:p>
          <a:p>
            <a:pPr>
              <a:buFont typeface="Wingdings" panose="05000000000000000000" pitchFamily="2" charset="2"/>
              <a:buChar char="Ø"/>
            </a:pPr>
            <a:endParaRPr lang="uk-UA" sz="2400" b="1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chemeClr val="bg1"/>
                </a:solidFill>
              </a:rPr>
              <a:t>Підготовлено службових записок – 64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Місце для вмісту 4">
            <a:extLst>
              <a:ext uri="{FF2B5EF4-FFF2-40B4-BE49-F238E27FC236}">
                <a16:creationId xmlns:a16="http://schemas.microsoft.com/office/drawing/2014/main" id="{1CCB14C2-F1E6-4476-9FE1-0AB198105E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0894" y="0"/>
            <a:ext cx="2501106" cy="250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2895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C40367-1FB6-429F-8FB0-F2A9B99CF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3238" y="393004"/>
            <a:ext cx="8534400" cy="1507067"/>
          </a:xfrm>
        </p:spPr>
        <p:txBody>
          <a:bodyPr/>
          <a:lstStyle/>
          <a:p>
            <a:pPr algn="ctr"/>
            <a:r>
              <a:rPr lang="uk-UA" b="1" dirty="0">
                <a:solidFill>
                  <a:schemeClr val="bg1"/>
                </a:solidFill>
              </a:rPr>
              <a:t>ПІДГОТОВЛЕНО ТА ПРИЙНЯТО </a:t>
            </a:r>
            <a:r>
              <a:rPr lang="uk-UA" b="1" dirty="0" err="1">
                <a:solidFill>
                  <a:schemeClr val="bg1"/>
                </a:solidFill>
              </a:rPr>
              <a:t>РІШЕНь</a:t>
            </a:r>
            <a:r>
              <a:rPr lang="uk-UA" b="1" dirty="0">
                <a:solidFill>
                  <a:schemeClr val="bg1"/>
                </a:solidFill>
              </a:rPr>
              <a:t> МІСЬКОЇ РАДИ: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D139B4D-AA9A-4125-AF82-76D3EF2F15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5084" y="1900071"/>
            <a:ext cx="9233315" cy="4564925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endParaRPr lang="uk-UA" sz="18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uk-UA" sz="1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uk-UA" sz="6000" b="1" dirty="0">
                <a:solidFill>
                  <a:schemeClr val="bg1"/>
                </a:solidFill>
              </a:rPr>
              <a:t>1. Про надання дозволу на розробку проектів землеустрою щодо відведення земельних ділянок громадянам:</a:t>
            </a:r>
          </a:p>
          <a:p>
            <a:pPr marL="0" indent="0">
              <a:buNone/>
            </a:pPr>
            <a:endParaRPr lang="ru-RU" sz="36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uk-UA" sz="5000" dirty="0">
                <a:solidFill>
                  <a:schemeClr val="bg1"/>
                </a:solidFill>
              </a:rPr>
              <a:t> - у власність для будівництва і обслуговування житлових будинків, господарських будівель і споруд (присадибні ділянки) (землі житлової та громадської забудови)– </a:t>
            </a:r>
            <a:r>
              <a:rPr lang="uk-UA" sz="5000" b="1" dirty="0">
                <a:solidFill>
                  <a:schemeClr val="bg1"/>
                </a:solidFill>
              </a:rPr>
              <a:t>73</a:t>
            </a:r>
          </a:p>
          <a:p>
            <a:pPr marL="0" indent="0">
              <a:buNone/>
            </a:pPr>
            <a:endParaRPr lang="ru-RU" sz="3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uk-UA" sz="5000" dirty="0">
                <a:solidFill>
                  <a:schemeClr val="bg1"/>
                </a:solidFill>
              </a:rPr>
              <a:t>- у власність для особистого селянського господарства – </a:t>
            </a:r>
            <a:r>
              <a:rPr lang="uk-UA" sz="5000" b="1" dirty="0">
                <a:solidFill>
                  <a:schemeClr val="bg1"/>
                </a:solidFill>
              </a:rPr>
              <a:t>6</a:t>
            </a:r>
          </a:p>
          <a:p>
            <a:pPr marL="0" indent="0">
              <a:buNone/>
            </a:pPr>
            <a:endParaRPr lang="ru-RU" sz="3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uk-UA" sz="5000" dirty="0">
                <a:solidFill>
                  <a:schemeClr val="bg1"/>
                </a:solidFill>
              </a:rPr>
              <a:t>- у користування на умовах оренди для городництва у м. Бориспіль – </a:t>
            </a:r>
            <a:r>
              <a:rPr lang="uk-UA" sz="5000" b="1" dirty="0">
                <a:solidFill>
                  <a:schemeClr val="bg1"/>
                </a:solidFill>
              </a:rPr>
              <a:t>8</a:t>
            </a:r>
            <a:endParaRPr lang="ru-RU" sz="50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uk-UA" sz="3600" dirty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>
              <a:solidFill>
                <a:schemeClr val="bg1"/>
              </a:solidFill>
            </a:endParaRPr>
          </a:p>
        </p:txBody>
      </p:sp>
      <p:pic>
        <p:nvPicPr>
          <p:cNvPr id="4" name="Місце для вмісту 4">
            <a:extLst>
              <a:ext uri="{FF2B5EF4-FFF2-40B4-BE49-F238E27FC236}">
                <a16:creationId xmlns:a16="http://schemas.microsoft.com/office/drawing/2014/main" id="{91644B93-0C9B-4F6C-A49C-00F39B74FE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0894" y="0"/>
            <a:ext cx="2501106" cy="250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2820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2D4489F-01D5-45DE-B834-272A728AD5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1593" y="821635"/>
            <a:ext cx="8534400" cy="534289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sz="2600" b="1" dirty="0">
                <a:solidFill>
                  <a:schemeClr val="bg1"/>
                </a:solidFill>
              </a:rPr>
              <a:t>2. Про затвердження:</a:t>
            </a:r>
            <a:endParaRPr lang="ru-RU" sz="26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uk-UA" sz="2200" dirty="0">
                <a:solidFill>
                  <a:schemeClr val="bg1"/>
                </a:solidFill>
              </a:rPr>
              <a:t>- проектів землеустрою та передачу безоплатно у власність земельних ділянок громадянам для будівництва і обслуговування житлових будинків, господарських будівель і споруд (присадибні ділянки)(землі житлової та громадської забудови) - </a:t>
            </a:r>
            <a:r>
              <a:rPr lang="uk-UA" sz="2200" b="1" dirty="0">
                <a:solidFill>
                  <a:schemeClr val="bg1"/>
                </a:solidFill>
              </a:rPr>
              <a:t>93</a:t>
            </a:r>
            <a:endParaRPr lang="ru-RU" sz="22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2200" dirty="0">
                <a:solidFill>
                  <a:schemeClr val="bg1"/>
                </a:solidFill>
              </a:rPr>
              <a:t>    - </a:t>
            </a:r>
            <a:r>
              <a:rPr lang="uk-UA" sz="2200" dirty="0">
                <a:solidFill>
                  <a:schemeClr val="bg1"/>
                </a:solidFill>
              </a:rPr>
              <a:t>проектів землеустрою та передачу безоплатно </a:t>
            </a:r>
            <a:r>
              <a:rPr lang="ru-RU" sz="2200" dirty="0">
                <a:solidFill>
                  <a:schemeClr val="bg1"/>
                </a:solidFill>
              </a:rPr>
              <a:t>у </a:t>
            </a:r>
            <a:r>
              <a:rPr lang="ru-RU" sz="2200" dirty="0" err="1">
                <a:solidFill>
                  <a:schemeClr val="bg1"/>
                </a:solidFill>
              </a:rPr>
              <a:t>власність</a:t>
            </a:r>
            <a:r>
              <a:rPr lang="ru-RU" sz="2200" dirty="0">
                <a:solidFill>
                  <a:schemeClr val="bg1"/>
                </a:solidFill>
              </a:rPr>
              <a:t>      </a:t>
            </a:r>
            <a:r>
              <a:rPr lang="ru-RU" sz="2200" dirty="0" err="1">
                <a:solidFill>
                  <a:schemeClr val="bg1"/>
                </a:solidFill>
              </a:rPr>
              <a:t>земельних</a:t>
            </a:r>
            <a:r>
              <a:rPr lang="ru-RU" sz="2200" dirty="0">
                <a:solidFill>
                  <a:schemeClr val="bg1"/>
                </a:solidFill>
              </a:rPr>
              <a:t> </a:t>
            </a:r>
            <a:r>
              <a:rPr lang="ru-RU" sz="2200" dirty="0" err="1">
                <a:solidFill>
                  <a:schemeClr val="bg1"/>
                </a:solidFill>
              </a:rPr>
              <a:t>ділянок</a:t>
            </a:r>
            <a:r>
              <a:rPr lang="ru-RU" sz="2200" dirty="0">
                <a:solidFill>
                  <a:schemeClr val="bg1"/>
                </a:solidFill>
              </a:rPr>
              <a:t> </a:t>
            </a:r>
            <a:r>
              <a:rPr lang="ru-RU" sz="2200" dirty="0" err="1">
                <a:solidFill>
                  <a:schemeClr val="bg1"/>
                </a:solidFill>
              </a:rPr>
              <a:t>громадянам</a:t>
            </a:r>
            <a:r>
              <a:rPr lang="ru-RU" sz="2200" dirty="0">
                <a:solidFill>
                  <a:schemeClr val="bg1"/>
                </a:solidFill>
              </a:rPr>
              <a:t> для </a:t>
            </a:r>
            <a:r>
              <a:rPr lang="ru-RU" sz="2200" dirty="0" err="1">
                <a:solidFill>
                  <a:schemeClr val="bg1"/>
                </a:solidFill>
              </a:rPr>
              <a:t>ведення</a:t>
            </a:r>
            <a:r>
              <a:rPr lang="ru-RU" sz="2200" dirty="0">
                <a:solidFill>
                  <a:schemeClr val="bg1"/>
                </a:solidFill>
              </a:rPr>
              <a:t> </a:t>
            </a:r>
            <a:r>
              <a:rPr lang="ru-RU" sz="2200" dirty="0" err="1">
                <a:solidFill>
                  <a:schemeClr val="bg1"/>
                </a:solidFill>
              </a:rPr>
              <a:t>особистого</a:t>
            </a:r>
            <a:r>
              <a:rPr lang="ru-RU" sz="2200" dirty="0">
                <a:solidFill>
                  <a:schemeClr val="bg1"/>
                </a:solidFill>
              </a:rPr>
              <a:t> </a:t>
            </a:r>
            <a:r>
              <a:rPr lang="ru-RU" sz="2200" dirty="0" err="1">
                <a:solidFill>
                  <a:schemeClr val="bg1"/>
                </a:solidFill>
              </a:rPr>
              <a:t>селянського</a:t>
            </a:r>
            <a:r>
              <a:rPr lang="ru-RU" sz="2200" dirty="0">
                <a:solidFill>
                  <a:schemeClr val="bg1"/>
                </a:solidFill>
              </a:rPr>
              <a:t> </a:t>
            </a:r>
            <a:r>
              <a:rPr lang="ru-RU" sz="2200" dirty="0" err="1">
                <a:solidFill>
                  <a:schemeClr val="bg1"/>
                </a:solidFill>
              </a:rPr>
              <a:t>господарства</a:t>
            </a:r>
            <a:r>
              <a:rPr lang="ru-RU" sz="2200" dirty="0">
                <a:solidFill>
                  <a:schemeClr val="bg1"/>
                </a:solidFill>
              </a:rPr>
              <a:t> (</a:t>
            </a:r>
            <a:r>
              <a:rPr lang="ru-RU" sz="2200" dirty="0" err="1">
                <a:solidFill>
                  <a:schemeClr val="bg1"/>
                </a:solidFill>
              </a:rPr>
              <a:t>землі</a:t>
            </a:r>
            <a:r>
              <a:rPr lang="ru-RU" sz="2200" dirty="0">
                <a:solidFill>
                  <a:schemeClr val="bg1"/>
                </a:solidFill>
              </a:rPr>
              <a:t> </a:t>
            </a:r>
            <a:r>
              <a:rPr lang="ru-RU" sz="2200" dirty="0" err="1">
                <a:solidFill>
                  <a:schemeClr val="bg1"/>
                </a:solidFill>
              </a:rPr>
              <a:t>сільськогосподарського</a:t>
            </a:r>
            <a:r>
              <a:rPr lang="ru-RU" sz="2200" dirty="0">
                <a:solidFill>
                  <a:schemeClr val="bg1"/>
                </a:solidFill>
              </a:rPr>
              <a:t> </a:t>
            </a:r>
            <a:r>
              <a:rPr lang="ru-RU" sz="2200" dirty="0" err="1">
                <a:solidFill>
                  <a:schemeClr val="bg1"/>
                </a:solidFill>
              </a:rPr>
              <a:t>призначення</a:t>
            </a:r>
            <a:r>
              <a:rPr lang="ru-RU" sz="2200" dirty="0">
                <a:solidFill>
                  <a:schemeClr val="bg1"/>
                </a:solidFill>
              </a:rPr>
              <a:t>) – </a:t>
            </a:r>
            <a:r>
              <a:rPr lang="uk-UA" sz="2200" b="1" dirty="0">
                <a:solidFill>
                  <a:schemeClr val="bg1"/>
                </a:solidFill>
              </a:rPr>
              <a:t>28</a:t>
            </a:r>
            <a:endParaRPr lang="ru-RU" sz="22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uk-UA" sz="2200" dirty="0">
                <a:solidFill>
                  <a:schemeClr val="bg1"/>
                </a:solidFill>
              </a:rPr>
              <a:t>- технічних документацій із землеустрою щодо встановлення (відновлення) меж земельних ділянок в натурі (на місцевості) та передачу безоплатно у власність земельних ділянок громадянам для будівництва і обслуговування житлових будинків, господарських будівель і споруд (присадибні ділянки) (землі житлової та громадської забудови) – </a:t>
            </a:r>
            <a:r>
              <a:rPr lang="uk-UA" sz="2200" b="1" dirty="0">
                <a:solidFill>
                  <a:schemeClr val="bg1"/>
                </a:solidFill>
              </a:rPr>
              <a:t>42</a:t>
            </a:r>
            <a:endParaRPr lang="ru-RU" sz="22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uk-UA" sz="2200" dirty="0">
                <a:solidFill>
                  <a:schemeClr val="bg1"/>
                </a:solidFill>
              </a:rPr>
              <a:t>- проектів землеустрою та передачу безоплатно у власність земельних ділянок громадянам для садівництва – </a:t>
            </a:r>
            <a:r>
              <a:rPr lang="uk-UA" sz="2200" b="1" dirty="0">
                <a:solidFill>
                  <a:schemeClr val="bg1"/>
                </a:solidFill>
              </a:rPr>
              <a:t>7</a:t>
            </a:r>
            <a:endParaRPr lang="ru-RU" sz="2200" b="1" dirty="0">
              <a:solidFill>
                <a:schemeClr val="bg1"/>
              </a:solidFill>
            </a:endParaRPr>
          </a:p>
          <a:p>
            <a:endParaRPr lang="ru-RU" dirty="0"/>
          </a:p>
        </p:txBody>
      </p:sp>
      <p:pic>
        <p:nvPicPr>
          <p:cNvPr id="4" name="Місце для вмісту 4">
            <a:extLst>
              <a:ext uri="{FF2B5EF4-FFF2-40B4-BE49-F238E27FC236}">
                <a16:creationId xmlns:a16="http://schemas.microsoft.com/office/drawing/2014/main" id="{2918733F-FC4D-4C4E-8696-BE2F2E1C87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0894" y="0"/>
            <a:ext cx="2501106" cy="250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5060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4A7401A-287C-4233-891A-9EA20DCBDA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0473" y="410818"/>
            <a:ext cx="8534400" cy="4412973"/>
          </a:xfrm>
        </p:spPr>
        <p:txBody>
          <a:bodyPr/>
          <a:lstStyle/>
          <a:p>
            <a:pPr marL="0" indent="0">
              <a:buNone/>
            </a:pPr>
            <a:r>
              <a:rPr lang="uk-UA" sz="2400" b="1" dirty="0">
                <a:solidFill>
                  <a:schemeClr val="bg1"/>
                </a:solidFill>
              </a:rPr>
              <a:t>3. Про відмову у наданні дозволу на розробку проектів землеустрою  – 95</a:t>
            </a:r>
          </a:p>
          <a:p>
            <a:pPr marL="0" indent="0">
              <a:buNone/>
            </a:pPr>
            <a:endParaRPr lang="ru-RU" sz="24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uk-UA" sz="2400" b="1" dirty="0">
                <a:solidFill>
                  <a:schemeClr val="bg1"/>
                </a:solidFill>
              </a:rPr>
              <a:t>4. Про передачу в оренду земельних ділянок – 79</a:t>
            </a:r>
          </a:p>
          <a:p>
            <a:pPr marL="0" indent="0">
              <a:buNone/>
            </a:pPr>
            <a:endParaRPr lang="ru-RU" sz="24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uk-UA" sz="2400" b="1" dirty="0">
                <a:solidFill>
                  <a:schemeClr val="bg1"/>
                </a:solidFill>
              </a:rPr>
              <a:t>5. Інші рішення – 64</a:t>
            </a:r>
            <a:endParaRPr lang="ru-RU" sz="24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Місце для вмісту 4">
            <a:extLst>
              <a:ext uri="{FF2B5EF4-FFF2-40B4-BE49-F238E27FC236}">
                <a16:creationId xmlns:a16="http://schemas.microsoft.com/office/drawing/2014/main" id="{9FE89C44-2983-4221-AB13-04E493BC0A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0894" y="0"/>
            <a:ext cx="2501106" cy="250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6027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8A9EE1-5263-4D2A-8B56-BFBC5EA07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43160"/>
            <a:ext cx="10397660" cy="1507067"/>
          </a:xfrm>
        </p:spPr>
        <p:txBody>
          <a:bodyPr/>
          <a:lstStyle/>
          <a:p>
            <a:pPr algn="ctr"/>
            <a:r>
              <a:rPr lang="uk-UA" b="1" dirty="0">
                <a:solidFill>
                  <a:schemeClr val="bg1"/>
                </a:solidFill>
              </a:rPr>
              <a:t>ПРИЙНЯТІ міською радою РІШЕННЯ В ГРАФІЧНОМУ ЗОБРАЖЕННІ</a:t>
            </a:r>
            <a:endParaRPr lang="ru-RU" b="1" dirty="0">
              <a:solidFill>
                <a:schemeClr val="bg1"/>
              </a:solidFill>
            </a:endParaRP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B8BC2905-FA95-4CAE-BBE6-AF170C3422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2775311"/>
              </p:ext>
            </p:extLst>
          </p:nvPr>
        </p:nvGraphicFramePr>
        <p:xfrm>
          <a:off x="575141" y="1245705"/>
          <a:ext cx="11041720" cy="54201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506192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034C5B-6DE6-499D-BA6E-AA71CDAB3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669" y="233754"/>
            <a:ext cx="8534400" cy="1507067"/>
          </a:xfrm>
        </p:spPr>
        <p:txBody>
          <a:bodyPr/>
          <a:lstStyle/>
          <a:p>
            <a:pPr algn="ctr"/>
            <a:r>
              <a:rPr lang="uk-UA" b="1" dirty="0">
                <a:solidFill>
                  <a:schemeClr val="bg1"/>
                </a:solidFill>
              </a:rPr>
              <a:t>Управлінням землеустрою та </a:t>
            </a:r>
            <a:r>
              <a:rPr lang="uk-UA" b="1">
                <a:solidFill>
                  <a:schemeClr val="bg1"/>
                </a:solidFill>
              </a:rPr>
              <a:t>кадастру підготовлено: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9DEDFEE-D785-4345-82BA-9C68E1215E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6494" y="1974574"/>
            <a:ext cx="9193454" cy="4883425"/>
          </a:xfrm>
        </p:spPr>
        <p:txBody>
          <a:bodyPr>
            <a:normAutofit fontScale="92500"/>
          </a:bodyPr>
          <a:lstStyle/>
          <a:p>
            <a:pPr marL="457200" indent="-457200">
              <a:buFont typeface="+mj-lt"/>
              <a:buAutoNum type="arabicPeriod"/>
            </a:pPr>
            <a:r>
              <a:rPr lang="uk-UA" sz="2400" dirty="0">
                <a:solidFill>
                  <a:schemeClr val="bg1"/>
                </a:solidFill>
              </a:rPr>
              <a:t>Договорів оренди землі, які укладені та зареєстровані міською радою – </a:t>
            </a:r>
            <a:r>
              <a:rPr lang="uk-UA" sz="2400" b="1" dirty="0">
                <a:solidFill>
                  <a:schemeClr val="bg1"/>
                </a:solidFill>
              </a:rPr>
              <a:t>17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400" dirty="0">
                <a:solidFill>
                  <a:schemeClr val="bg1"/>
                </a:solidFill>
              </a:rPr>
              <a:t>Додаткових договорів про внесення змін до договору оренди землі та про поновлення договору оренди землі - </a:t>
            </a:r>
            <a:r>
              <a:rPr lang="uk-UA" sz="2400" b="1" dirty="0">
                <a:solidFill>
                  <a:schemeClr val="bg1"/>
                </a:solidFill>
              </a:rPr>
              <a:t>9</a:t>
            </a:r>
            <a:endParaRPr lang="ru-RU" sz="2400" b="1" dirty="0">
              <a:solidFill>
                <a:schemeClr val="bg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uk-UA" sz="2400" dirty="0">
                <a:solidFill>
                  <a:schemeClr val="bg1"/>
                </a:solidFill>
              </a:rPr>
              <a:t>Договорів про припинення оренди земельних ділянок - </a:t>
            </a:r>
            <a:r>
              <a:rPr lang="uk-UA" sz="2400" b="1" dirty="0">
                <a:solidFill>
                  <a:schemeClr val="bg1"/>
                </a:solidFill>
              </a:rPr>
              <a:t>7</a:t>
            </a:r>
            <a:endParaRPr lang="ru-RU" sz="2400" b="1" dirty="0">
              <a:solidFill>
                <a:schemeClr val="bg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uk-UA" sz="2400" dirty="0">
                <a:solidFill>
                  <a:schemeClr val="bg1"/>
                </a:solidFill>
              </a:rPr>
              <a:t>Договорів про встановлення земельного сервітуту – </a:t>
            </a:r>
            <a:r>
              <a:rPr lang="uk-UA" sz="2400" b="1" dirty="0">
                <a:solidFill>
                  <a:schemeClr val="bg1"/>
                </a:solidFill>
              </a:rPr>
              <a:t>1</a:t>
            </a:r>
            <a:endParaRPr lang="ru-RU" sz="2400" dirty="0">
              <a:solidFill>
                <a:schemeClr val="bg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uk-UA" sz="2400" dirty="0">
                <a:solidFill>
                  <a:schemeClr val="bg1"/>
                </a:solidFill>
              </a:rPr>
              <a:t>Договорів про встановлення права користування земельною ділянкою для забудови (</a:t>
            </a:r>
            <a:r>
              <a:rPr lang="uk-UA" sz="2400" dirty="0" err="1">
                <a:solidFill>
                  <a:schemeClr val="bg1"/>
                </a:solidFill>
              </a:rPr>
              <a:t>суперфіцій</a:t>
            </a:r>
            <a:r>
              <a:rPr lang="uk-UA" sz="2400" dirty="0">
                <a:solidFill>
                  <a:schemeClr val="bg1"/>
                </a:solidFill>
              </a:rPr>
              <a:t>) – </a:t>
            </a:r>
            <a:r>
              <a:rPr lang="uk-UA" sz="2400" b="1" dirty="0">
                <a:solidFill>
                  <a:schemeClr val="bg1"/>
                </a:solidFill>
              </a:rPr>
              <a:t>2</a:t>
            </a:r>
            <a:endParaRPr lang="ru-RU" sz="2400" dirty="0">
              <a:solidFill>
                <a:schemeClr val="bg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uk-UA" sz="2400" dirty="0">
                <a:solidFill>
                  <a:schemeClr val="bg1"/>
                </a:solidFill>
              </a:rPr>
              <a:t>Договорів купівлі-продажу земельних ділянок – </a:t>
            </a:r>
            <a:r>
              <a:rPr lang="uk-UA" sz="2400" b="1" dirty="0">
                <a:solidFill>
                  <a:schemeClr val="bg1"/>
                </a:solidFill>
              </a:rPr>
              <a:t>2</a:t>
            </a:r>
            <a:endParaRPr lang="ru-RU" sz="2400" b="1" dirty="0">
              <a:solidFill>
                <a:schemeClr val="bg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uk-UA" sz="2400" dirty="0">
                <a:solidFill>
                  <a:schemeClr val="bg1"/>
                </a:solidFill>
              </a:rPr>
              <a:t>Порядків денних постійної комісії міської ради з питань індивідуального будівництва та землекористування – </a:t>
            </a:r>
            <a:r>
              <a:rPr lang="uk-UA" sz="2400" b="1" dirty="0">
                <a:solidFill>
                  <a:schemeClr val="bg1"/>
                </a:solidFill>
              </a:rPr>
              <a:t>20</a:t>
            </a:r>
            <a:endParaRPr lang="ru-RU" sz="2400" b="1" dirty="0">
              <a:solidFill>
                <a:schemeClr val="bg1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ru-RU" dirty="0"/>
          </a:p>
        </p:txBody>
      </p:sp>
      <p:pic>
        <p:nvPicPr>
          <p:cNvPr id="4" name="Місце для вмісту 4">
            <a:extLst>
              <a:ext uri="{FF2B5EF4-FFF2-40B4-BE49-F238E27FC236}">
                <a16:creationId xmlns:a16="http://schemas.microsoft.com/office/drawing/2014/main" id="{B074E228-3FCC-4DF0-ADD6-00C450499C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0894" y="0"/>
            <a:ext cx="2501106" cy="250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800640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287</TotalTime>
  <Words>473</Words>
  <Application>Microsoft Office PowerPoint</Application>
  <PresentationFormat>Широкий екран</PresentationFormat>
  <Paragraphs>57</Paragraphs>
  <Slides>9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4" baseType="lpstr">
      <vt:lpstr>Century Gothic</vt:lpstr>
      <vt:lpstr>Times New Roman</vt:lpstr>
      <vt:lpstr>Wingdings</vt:lpstr>
      <vt:lpstr>Wingdings 3</vt:lpstr>
      <vt:lpstr>Сектор</vt:lpstr>
      <vt:lpstr>Презентація PowerPoint</vt:lpstr>
      <vt:lpstr>Завдання та функції управління</vt:lpstr>
      <vt:lpstr>Надійшло ЗВЕРНЕНЬ за 2022</vt:lpstr>
      <vt:lpstr>ОПРАЦЬОВАНО ЗВЕРНЕНЬ за 2022</vt:lpstr>
      <vt:lpstr>ПІДГОТОВЛЕНО ТА ПРИЙНЯТО РІШЕНь МІСЬКОЇ РАДИ:</vt:lpstr>
      <vt:lpstr>Презентація PowerPoint</vt:lpstr>
      <vt:lpstr>Презентація PowerPoint</vt:lpstr>
      <vt:lpstr>ПРИЙНЯТІ міською радою РІШЕННЯ В ГРАФІЧНОМУ ЗОБРАЖЕННІ</vt:lpstr>
      <vt:lpstr>Управлінням землеустрою та кадастру підготовлено: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3</cp:revision>
  <dcterms:created xsi:type="dcterms:W3CDTF">2022-11-07T09:31:06Z</dcterms:created>
  <dcterms:modified xsi:type="dcterms:W3CDTF">2022-11-07T14:22:32Z</dcterms:modified>
</cp:coreProperties>
</file>