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2" r:id="rId1"/>
  </p:sldMasterIdLst>
  <p:notesMasterIdLst>
    <p:notesMasterId r:id="rId17"/>
  </p:notesMasterIdLst>
  <p:handoutMasterIdLst>
    <p:handoutMasterId r:id="rId18"/>
  </p:handoutMasterIdLst>
  <p:sldIdLst>
    <p:sldId id="256" r:id="rId2"/>
    <p:sldId id="320" r:id="rId3"/>
    <p:sldId id="321" r:id="rId4"/>
    <p:sldId id="322" r:id="rId5"/>
    <p:sldId id="324" r:id="rId6"/>
    <p:sldId id="326" r:id="rId7"/>
    <p:sldId id="328" r:id="rId8"/>
    <p:sldId id="331" r:id="rId9"/>
    <p:sldId id="330" r:id="rId10"/>
    <p:sldId id="287" r:id="rId11"/>
    <p:sldId id="332" r:id="rId12"/>
    <p:sldId id="333" r:id="rId13"/>
    <p:sldId id="334" r:id="rId14"/>
    <p:sldId id="335" r:id="rId15"/>
    <p:sldId id="303" r:id="rId16"/>
  </p:sldIdLst>
  <p:sldSz cx="9144000" cy="6858000" type="screen4x3"/>
  <p:notesSz cx="6797675" cy="9926638"/>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3399"/>
    <a:srgbClr val="A40C2D"/>
    <a:srgbClr val="F2AB54"/>
    <a:srgbClr val="753C09"/>
    <a:srgbClr val="FF3737"/>
    <a:srgbClr val="FFFFFF"/>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400" autoAdjust="0"/>
  </p:normalViewPr>
  <p:slideViewPr>
    <p:cSldViewPr snapToGrid="0">
      <p:cViewPr>
        <p:scale>
          <a:sx n="117" d="100"/>
          <a:sy n="117" d="100"/>
        </p:scale>
        <p:origin x="-1464" y="72"/>
      </p:cViewPr>
      <p:guideLst>
        <p:guide orient="horz" pos="2160"/>
        <p:guide pos="2880"/>
      </p:guideLst>
    </p:cSldViewPr>
  </p:slideViewPr>
  <p:outlineViewPr>
    <p:cViewPr>
      <p:scale>
        <a:sx n="33" d="100"/>
        <a:sy n="33" d="100"/>
      </p:scale>
      <p:origin x="0" y="9132"/>
    </p:cViewPr>
  </p:outlineViewPr>
  <p:notesTextViewPr>
    <p:cViewPr>
      <p:scale>
        <a:sx n="1" d="1"/>
        <a:sy n="1" d="1"/>
      </p:scale>
      <p:origin x="0" y="0"/>
    </p:cViewPr>
  </p:notesTextViewPr>
  <p:notesViewPr>
    <p:cSldViewPr snapToGrid="0">
      <p:cViewPr varScale="1">
        <p:scale>
          <a:sx n="51" d="100"/>
          <a:sy n="51" d="100"/>
        </p:scale>
        <p:origin x="-2958" y="-96"/>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90"/>
      <c:rAngAx val="0"/>
      <c:perspective val="30"/>
    </c:view3D>
    <c:floor>
      <c:thickness val="0"/>
    </c:floor>
    <c:sideWall>
      <c:thickness val="0"/>
    </c:sideWall>
    <c:backWall>
      <c:thickness val="0"/>
    </c:backWall>
    <c:plotArea>
      <c:layout>
        <c:manualLayout>
          <c:layoutTarget val="inner"/>
          <c:xMode val="edge"/>
          <c:yMode val="edge"/>
          <c:x val="5.0447324004078933E-2"/>
          <c:y val="3.7303122340978413E-2"/>
          <c:w val="0.84185528188245251"/>
          <c:h val="0.80570910181205857"/>
        </c:manualLayout>
      </c:layout>
      <c:pie3DChart>
        <c:varyColors val="1"/>
        <c:ser>
          <c:idx val="0"/>
          <c:order val="0"/>
          <c:tx>
            <c:strRef>
              <c:f>Лист1!$B$1</c:f>
              <c:strCache>
                <c:ptCount val="1"/>
                <c:pt idx="0">
                  <c:v>Продажи</c:v>
                </c:pt>
              </c:strCache>
            </c:strRef>
          </c:tx>
          <c:explosion val="25"/>
          <c:dPt>
            <c:idx val="2"/>
            <c:bubble3D val="0"/>
            <c:explosion val="0"/>
          </c:dPt>
          <c:dLbls>
            <c:dLbl>
              <c:idx val="0"/>
              <c:layout/>
              <c:tx>
                <c:rich>
                  <a:bodyPr/>
                  <a:lstStyle/>
                  <a:p>
                    <a:r>
                      <a:rPr lang="ru-RU" sz="1500" b="1" i="0" baseline="0" dirty="0" err="1">
                        <a:latin typeface="Times New Roman" pitchFamily="18" charset="0"/>
                        <a:cs typeface="Times New Roman" pitchFamily="18" charset="0"/>
                      </a:rPr>
                      <a:t>Підпорядковані</a:t>
                    </a:r>
                    <a:r>
                      <a:rPr lang="ru-RU" sz="1500" b="1" i="0" baseline="0" dirty="0">
                        <a:latin typeface="Times New Roman" pitchFamily="18" charset="0"/>
                        <a:cs typeface="Times New Roman" pitchFamily="18" charset="0"/>
                      </a:rPr>
                      <a:t> та </a:t>
                    </a:r>
                    <a:r>
                      <a:rPr lang="ru-RU" sz="1500" b="1" i="0" baseline="0" dirty="0" err="1">
                        <a:latin typeface="Times New Roman" pitchFamily="18" charset="0"/>
                        <a:cs typeface="Times New Roman" pitchFamily="18" charset="0"/>
                      </a:rPr>
                      <a:t>інші</a:t>
                    </a:r>
                    <a:r>
                      <a:rPr lang="ru-RU" sz="1500" b="1" i="0" baseline="0" dirty="0">
                        <a:latin typeface="Times New Roman" pitchFamily="18" charset="0"/>
                        <a:cs typeface="Times New Roman" pitchFamily="18" charset="0"/>
                      </a:rPr>
                      <a:t> </a:t>
                    </a:r>
                    <a:r>
                      <a:rPr lang="ru-RU" sz="1500" b="1" i="0" baseline="0" dirty="0" err="1">
                        <a:latin typeface="Times New Roman" pitchFamily="18" charset="0"/>
                        <a:cs typeface="Times New Roman" pitchFamily="18" charset="0"/>
                      </a:rPr>
                      <a:t>організації</a:t>
                    </a:r>
                    <a:r>
                      <a:rPr lang="ru-RU" sz="1500" b="1" i="0" baseline="0" dirty="0">
                        <a:latin typeface="Times New Roman" pitchFamily="18" charset="0"/>
                        <a:cs typeface="Times New Roman" pitchFamily="18" charset="0"/>
                      </a:rPr>
                      <a:t> та установи; </a:t>
                    </a:r>
                    <a:r>
                      <a:rPr lang="ru-RU" sz="1500" b="1" i="0" baseline="0" dirty="0" smtClean="0"/>
                      <a:t>128</a:t>
                    </a:r>
                    <a:endParaRPr lang="ru-RU" sz="1500" b="1" i="0" baseline="0" dirty="0"/>
                  </a:p>
                </c:rich>
              </c:tx>
              <c:showLegendKey val="0"/>
              <c:showVal val="1"/>
              <c:showCatName val="1"/>
              <c:showSerName val="0"/>
              <c:showPercent val="0"/>
              <c:showBubbleSize val="0"/>
            </c:dLbl>
            <c:dLbl>
              <c:idx val="1"/>
              <c:layout>
                <c:manualLayout>
                  <c:x val="0.55196695392140438"/>
                  <c:y val="-9.3735205268108746E-2"/>
                </c:manualLayout>
              </c:layout>
              <c:tx>
                <c:rich>
                  <a:bodyPr/>
                  <a:lstStyle/>
                  <a:p>
                    <a:pPr>
                      <a:defRPr lang="uk-UA" sz="1500" b="1" i="0" baseline="0"/>
                    </a:pPr>
                    <a:r>
                      <a:rPr lang="ru-RU" dirty="0" err="1" smtClean="0">
                        <a:latin typeface="Times New Roman" pitchFamily="18" charset="0"/>
                        <a:cs typeface="Times New Roman" pitchFamily="18" charset="0"/>
                      </a:rPr>
                      <a:t>Київська</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ОДА</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Департамент </a:t>
                    </a:r>
                    <a:r>
                      <a:rPr lang="ru-RU" dirty="0" err="1">
                        <a:latin typeface="Times New Roman" pitchFamily="18" charset="0"/>
                        <a:cs typeface="Times New Roman" pitchFamily="18" charset="0"/>
                      </a:rPr>
                      <a:t>фінансів</a:t>
                    </a:r>
                    <a:r>
                      <a:rPr lang="ru-RU" dirty="0">
                        <a:latin typeface="Times New Roman" pitchFamily="18" charset="0"/>
                        <a:cs typeface="Times New Roman" pitchFamily="18" charset="0"/>
                      </a:rPr>
                      <a:t>; </a:t>
                    </a:r>
                    <a:r>
                      <a:rPr lang="ru-RU" dirty="0" smtClean="0"/>
                      <a:t>64</a:t>
                    </a:r>
                    <a:endParaRPr lang="ru-RU" dirty="0"/>
                  </a:p>
                </c:rich>
              </c:tx>
              <c:spPr>
                <a:solidFill>
                  <a:schemeClr val="bg1"/>
                </a:solidFill>
                <a:effectLst>
                  <a:outerShdw blurRad="50800" dist="50800" dir="5400000" sx="1000" sy="1000" algn="ctr" rotWithShape="0">
                    <a:srgbClr val="000000">
                      <a:alpha val="43137"/>
                    </a:srgbClr>
                  </a:outerShdw>
                </a:effectLst>
              </c:spPr>
              <c:showLegendKey val="0"/>
              <c:showVal val="1"/>
              <c:showCatName val="1"/>
              <c:showSerName val="0"/>
              <c:showPercent val="0"/>
              <c:showBubbleSize val="0"/>
            </c:dLbl>
            <c:dLbl>
              <c:idx val="2"/>
              <c:layout>
                <c:manualLayout>
                  <c:x val="-1.7619996194400644E-2"/>
                  <c:y val="7.5907995088614011E-2"/>
                </c:manualLayout>
              </c:layout>
              <c:tx>
                <c:rich>
                  <a:bodyPr/>
                  <a:lstStyle/>
                  <a:p>
                    <a:r>
                      <a:rPr lang="ru-RU" sz="1500" b="1" i="0" baseline="0" dirty="0" err="1">
                        <a:latin typeface="Times New Roman" pitchFamily="18" charset="0"/>
                        <a:cs typeface="Times New Roman" pitchFamily="18" charset="0"/>
                      </a:rPr>
                      <a:t>Рішення</a:t>
                    </a:r>
                    <a:r>
                      <a:rPr lang="ru-RU" sz="1500" b="1" i="0" baseline="0" dirty="0">
                        <a:latin typeface="Times New Roman" pitchFamily="18" charset="0"/>
                        <a:cs typeface="Times New Roman" pitchFamily="18" charset="0"/>
                      </a:rPr>
                      <a:t> та </a:t>
                    </a:r>
                    <a:r>
                      <a:rPr lang="ru-RU" sz="1500" b="1" i="0" baseline="0" dirty="0" err="1">
                        <a:latin typeface="Times New Roman" pitchFamily="18" charset="0"/>
                        <a:cs typeface="Times New Roman" pitchFamily="18" charset="0"/>
                      </a:rPr>
                      <a:t>розпорядження</a:t>
                    </a:r>
                    <a:r>
                      <a:rPr lang="ru-RU" sz="1500" b="1" i="0" baseline="0" dirty="0">
                        <a:latin typeface="Times New Roman" pitchFamily="18" charset="0"/>
                        <a:cs typeface="Times New Roman" pitchFamily="18" charset="0"/>
                      </a:rPr>
                      <a:t> </a:t>
                    </a:r>
                    <a:r>
                      <a:rPr lang="ru-RU" sz="1500" b="1" i="0" baseline="0" dirty="0" err="1">
                        <a:latin typeface="Times New Roman" pitchFamily="18" charset="0"/>
                        <a:cs typeface="Times New Roman" pitchFamily="18" charset="0"/>
                      </a:rPr>
                      <a:t>Бориспільської</a:t>
                    </a:r>
                    <a:r>
                      <a:rPr lang="ru-RU" sz="1500" b="1" i="0" baseline="0" dirty="0">
                        <a:latin typeface="Times New Roman" pitchFamily="18" charset="0"/>
                        <a:cs typeface="Times New Roman" pitchFamily="18" charset="0"/>
                      </a:rPr>
                      <a:t> </a:t>
                    </a:r>
                    <a:r>
                      <a:rPr lang="ru-RU" sz="1500" b="1" i="0" baseline="0" dirty="0" err="1">
                        <a:latin typeface="Times New Roman" pitchFamily="18" charset="0"/>
                        <a:cs typeface="Times New Roman" pitchFamily="18" charset="0"/>
                      </a:rPr>
                      <a:t>міської</a:t>
                    </a:r>
                    <a:r>
                      <a:rPr lang="ru-RU" sz="1500" b="1" i="0" baseline="0" dirty="0">
                        <a:latin typeface="Times New Roman" pitchFamily="18" charset="0"/>
                        <a:cs typeface="Times New Roman" pitchFamily="18" charset="0"/>
                      </a:rPr>
                      <a:t> ради та </a:t>
                    </a:r>
                    <a:r>
                      <a:rPr lang="ru-RU" sz="1500" b="1" i="0" baseline="0" dirty="0" err="1">
                        <a:latin typeface="Times New Roman" pitchFamily="18" charset="0"/>
                        <a:cs typeface="Times New Roman" pitchFamily="18" charset="0"/>
                      </a:rPr>
                      <a:t>виконавчого</a:t>
                    </a:r>
                    <a:r>
                      <a:rPr lang="ru-RU" sz="1500" b="1" i="0" baseline="0" dirty="0">
                        <a:latin typeface="Times New Roman" pitchFamily="18" charset="0"/>
                        <a:cs typeface="Times New Roman" pitchFamily="18" charset="0"/>
                      </a:rPr>
                      <a:t> </a:t>
                    </a:r>
                    <a:r>
                      <a:rPr lang="ru-RU" sz="1500" b="1" i="0" baseline="0" dirty="0" err="1">
                        <a:latin typeface="Times New Roman" pitchFamily="18" charset="0"/>
                        <a:cs typeface="Times New Roman" pitchFamily="18" charset="0"/>
                      </a:rPr>
                      <a:t>комітету</a:t>
                    </a:r>
                    <a:r>
                      <a:rPr lang="ru-RU" sz="1500" b="1" i="0" baseline="0" dirty="0">
                        <a:latin typeface="Times New Roman" pitchFamily="18" charset="0"/>
                        <a:cs typeface="Times New Roman" pitchFamily="18" charset="0"/>
                      </a:rPr>
                      <a:t>; </a:t>
                    </a:r>
                    <a:r>
                      <a:rPr lang="ru-RU" sz="1500" b="1" i="0" baseline="0" dirty="0" smtClean="0"/>
                      <a:t>59</a:t>
                    </a:r>
                    <a:endParaRPr lang="ru-RU" sz="1500" b="1" i="0" baseline="0" dirty="0"/>
                  </a:p>
                </c:rich>
              </c:tx>
              <c:showLegendKey val="0"/>
              <c:showVal val="1"/>
              <c:showCatName val="1"/>
              <c:showSerName val="0"/>
              <c:showPercent val="0"/>
              <c:showBubbleSize val="0"/>
            </c:dLbl>
            <c:spPr>
              <a:solidFill>
                <a:schemeClr val="bg1"/>
              </a:solidFill>
              <a:effectLst>
                <a:outerShdw blurRad="50800" dist="50800" dir="5400000" sx="1000" sy="1000" algn="ctr" rotWithShape="0">
                  <a:srgbClr val="000000">
                    <a:alpha val="43137"/>
                  </a:srgbClr>
                </a:outerShdw>
              </a:effectLst>
            </c:spPr>
            <c:txPr>
              <a:bodyPr/>
              <a:lstStyle/>
              <a:p>
                <a:pPr>
                  <a:defRPr lang="uk-UA"/>
                </a:pPr>
                <a:endParaRPr lang="uk-UA"/>
              </a:p>
            </c:txPr>
            <c:showLegendKey val="0"/>
            <c:showVal val="1"/>
            <c:showCatName val="1"/>
            <c:showSerName val="0"/>
            <c:showPercent val="0"/>
            <c:showBubbleSize val="0"/>
            <c:showLeaderLines val="0"/>
          </c:dLbls>
          <c:cat>
            <c:strRef>
              <c:f>Лист1!$A$2:$A$4</c:f>
              <c:strCache>
                <c:ptCount val="3"/>
                <c:pt idx="0">
                  <c:v>Підпорядковані та інші організації та установи</c:v>
                </c:pt>
                <c:pt idx="1">
                  <c:v>Міністерство Фінансів , Київська ОДА, Департамент фінансів</c:v>
                </c:pt>
                <c:pt idx="2">
                  <c:v>Рішення та розпорядження Бориспільської міської ради та виконавчого комітету</c:v>
                </c:pt>
              </c:strCache>
            </c:strRef>
          </c:cat>
          <c:val>
            <c:numRef>
              <c:f>Лист1!$B$2:$B$4</c:f>
              <c:numCache>
                <c:formatCode>General</c:formatCode>
                <c:ptCount val="3"/>
                <c:pt idx="0">
                  <c:v>963</c:v>
                </c:pt>
                <c:pt idx="1">
                  <c:v>160</c:v>
                </c:pt>
                <c:pt idx="2">
                  <c:v>248</c:v>
                </c:pt>
              </c:numCache>
            </c:numRef>
          </c:val>
        </c:ser>
        <c:dLbls>
          <c:showLegendKey val="0"/>
          <c:showVal val="1"/>
          <c:showCatName val="1"/>
          <c:showSerName val="0"/>
          <c:showPercent val="0"/>
          <c:showBubbleSize val="0"/>
          <c:showLeaderLines val="0"/>
        </c:dLbls>
      </c:pie3DChart>
      <c:spPr>
        <a:solidFill>
          <a:prstClr val="white"/>
        </a:solidFill>
        <a:ln>
          <a:noFill/>
        </a:ln>
      </c:spPr>
    </c:plotArea>
    <c:plotVisOnly val="1"/>
    <c:dispBlanksAs val="zero"/>
    <c:showDLblsOverMax val="0"/>
  </c:chart>
  <c:spPr>
    <a:ln>
      <a:solidFill>
        <a:schemeClr val="accent1"/>
      </a:solidFill>
    </a:ln>
    <a:effectLst>
      <a:outerShdw blurRad="711200" dist="1993900" dir="9720000" sx="130000" sy="130000" algn="ctr" rotWithShape="0">
        <a:srgbClr val="000000">
          <a:alpha val="62000"/>
        </a:srgbClr>
      </a:outerShdw>
    </a:effectLst>
  </c:spPr>
  <c:txPr>
    <a:bodyPr/>
    <a:lstStyle/>
    <a:p>
      <a:pPr>
        <a:defRPr sz="1800"/>
      </a:pPr>
      <a:endParaRPr lang="uk-UA"/>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5F3A9B-0845-4DC3-A04E-BCB41D95CC40}" type="doc">
      <dgm:prSet loTypeId="urn:microsoft.com/office/officeart/2005/8/layout/radial2" loCatId="relationship" qsTypeId="urn:microsoft.com/office/officeart/2005/8/quickstyle/simple1#2" qsCatId="simple" csTypeId="urn:microsoft.com/office/officeart/2005/8/colors/accent1_2#3" csCatId="accent1" phldr="1"/>
      <dgm:spPr/>
      <dgm:t>
        <a:bodyPr/>
        <a:lstStyle/>
        <a:p>
          <a:endParaRPr lang="uk-UA"/>
        </a:p>
      </dgm:t>
    </dgm:pt>
    <dgm:pt modelId="{809B9376-F6BA-4D11-9930-577F24645E4A}">
      <dgm:prSet phldrT="[Текст]" custT="1"/>
      <dgm:spPr>
        <a:solidFill>
          <a:schemeClr val="accent2">
            <a:lumMod val="75000"/>
          </a:schemeClr>
        </a:solidFill>
      </dgm:spPr>
      <dgm:t>
        <a:bodyPr/>
        <a:lstStyle/>
        <a:p>
          <a:r>
            <a:rPr lang="uk-UA" sz="2000" b="1" dirty="0" smtClean="0">
              <a:latin typeface="Georgia" panose="02040502050405020303" pitchFamily="18" charset="0"/>
            </a:rPr>
            <a:t>Виконавчий комітет, Бориспільська міська рада,  11 головних розпорядників коштів</a:t>
          </a:r>
          <a:endParaRPr lang="uk-UA" sz="2000" b="1" dirty="0">
            <a:latin typeface="Georgia" panose="02040502050405020303" pitchFamily="18" charset="0"/>
          </a:endParaRPr>
        </a:p>
      </dgm:t>
    </dgm:pt>
    <dgm:pt modelId="{99811B39-5C0F-450C-BDED-0F7702C4C727}" type="parTrans" cxnId="{B9787DC0-F124-4253-896B-7588D4F3746A}">
      <dgm:prSet/>
      <dgm:spPr/>
      <dgm:t>
        <a:bodyPr/>
        <a:lstStyle/>
        <a:p>
          <a:endParaRPr lang="uk-UA"/>
        </a:p>
      </dgm:t>
    </dgm:pt>
    <dgm:pt modelId="{1E36B8C7-F738-4D48-B3DE-E762A2BAEAFF}" type="sibTrans" cxnId="{B9787DC0-F124-4253-896B-7588D4F3746A}">
      <dgm:prSet/>
      <dgm:spPr/>
      <dgm:t>
        <a:bodyPr/>
        <a:lstStyle/>
        <a:p>
          <a:endParaRPr lang="uk-UA"/>
        </a:p>
      </dgm:t>
    </dgm:pt>
    <dgm:pt modelId="{F7BD8A62-203B-4A52-8505-FD9DF0C2FC69}">
      <dgm:prSet phldrT="[Текст]" custT="1"/>
      <dgm:spPr>
        <a:solidFill>
          <a:schemeClr val="accent2">
            <a:lumMod val="75000"/>
          </a:schemeClr>
        </a:solidFill>
      </dgm:spPr>
      <dgm:t>
        <a:bodyPr/>
        <a:lstStyle/>
        <a:p>
          <a:r>
            <a:rPr lang="uk-UA" sz="2000" b="1" dirty="0" smtClean="0">
              <a:latin typeface="Georgia" panose="02040502050405020303" pitchFamily="18" charset="0"/>
            </a:rPr>
            <a:t>Казначейство, Бориспільське управління ГУ ДПС у Київській області, інші</a:t>
          </a:r>
          <a:endParaRPr lang="uk-UA" sz="2000" b="1" dirty="0">
            <a:latin typeface="Georgia" panose="02040502050405020303" pitchFamily="18" charset="0"/>
          </a:endParaRPr>
        </a:p>
      </dgm:t>
    </dgm:pt>
    <dgm:pt modelId="{C6968B5A-DED5-486B-9AA0-4E2F714D81F8}" type="parTrans" cxnId="{66099063-0BAB-40F1-9B19-B878C007FBE5}">
      <dgm:prSet/>
      <dgm:spPr/>
      <dgm:t>
        <a:bodyPr/>
        <a:lstStyle/>
        <a:p>
          <a:endParaRPr lang="uk-UA"/>
        </a:p>
      </dgm:t>
    </dgm:pt>
    <dgm:pt modelId="{2A463021-34D3-475F-8486-B03D2B72D25C}" type="sibTrans" cxnId="{66099063-0BAB-40F1-9B19-B878C007FBE5}">
      <dgm:prSet/>
      <dgm:spPr/>
      <dgm:t>
        <a:bodyPr/>
        <a:lstStyle/>
        <a:p>
          <a:endParaRPr lang="uk-UA"/>
        </a:p>
      </dgm:t>
    </dgm:pt>
    <dgm:pt modelId="{E552D061-9A47-4F49-BB05-139016DB282F}">
      <dgm:prSet phldrT="[Текст]" custT="1"/>
      <dgm:spPr>
        <a:solidFill>
          <a:schemeClr val="accent2">
            <a:lumMod val="75000"/>
          </a:schemeClr>
        </a:solidFill>
      </dgm:spPr>
      <dgm:t>
        <a:bodyPr/>
        <a:lstStyle/>
        <a:p>
          <a:r>
            <a:rPr lang="uk-UA" sz="2000" b="1" dirty="0" smtClean="0">
              <a:latin typeface="Georgia" panose="02040502050405020303" pitchFamily="18" charset="0"/>
            </a:rPr>
            <a:t>Мінфін,  МОН, АМУ, ОДА, обласна рада,  та інші</a:t>
          </a:r>
          <a:endParaRPr lang="uk-UA" sz="2000" b="1" dirty="0">
            <a:latin typeface="Georgia" panose="02040502050405020303" pitchFamily="18" charset="0"/>
          </a:endParaRPr>
        </a:p>
      </dgm:t>
    </dgm:pt>
    <dgm:pt modelId="{E7F1C698-E7E4-4E91-B67A-2E91855CF2DF}" type="sibTrans" cxnId="{D6740C72-2313-49C2-9E68-B59D1DF75DF2}">
      <dgm:prSet/>
      <dgm:spPr/>
      <dgm:t>
        <a:bodyPr/>
        <a:lstStyle/>
        <a:p>
          <a:endParaRPr lang="uk-UA"/>
        </a:p>
      </dgm:t>
    </dgm:pt>
    <dgm:pt modelId="{006B1144-21A6-4761-A5EC-685D187555C3}" type="parTrans" cxnId="{D6740C72-2313-49C2-9E68-B59D1DF75DF2}">
      <dgm:prSet/>
      <dgm:spPr/>
      <dgm:t>
        <a:bodyPr/>
        <a:lstStyle/>
        <a:p>
          <a:endParaRPr lang="uk-UA"/>
        </a:p>
      </dgm:t>
    </dgm:pt>
    <dgm:pt modelId="{29358C6B-D110-4E39-8158-EB7099FF6FBB}" type="pres">
      <dgm:prSet presAssocID="{6F5F3A9B-0845-4DC3-A04E-BCB41D95CC40}" presName="composite" presStyleCnt="0">
        <dgm:presLayoutVars>
          <dgm:chMax val="5"/>
          <dgm:dir/>
          <dgm:animLvl val="ctr"/>
          <dgm:resizeHandles val="exact"/>
        </dgm:presLayoutVars>
      </dgm:prSet>
      <dgm:spPr/>
      <dgm:t>
        <a:bodyPr/>
        <a:lstStyle/>
        <a:p>
          <a:endParaRPr lang="uk-UA"/>
        </a:p>
      </dgm:t>
    </dgm:pt>
    <dgm:pt modelId="{A15190DF-8233-4C44-AA09-23C0975FF212}" type="pres">
      <dgm:prSet presAssocID="{6F5F3A9B-0845-4DC3-A04E-BCB41D95CC40}" presName="cycle" presStyleCnt="0"/>
      <dgm:spPr/>
    </dgm:pt>
    <dgm:pt modelId="{E4EFEB79-00F5-4715-8B82-89FF9522D020}" type="pres">
      <dgm:prSet presAssocID="{6F5F3A9B-0845-4DC3-A04E-BCB41D95CC40}" presName="centerShape" presStyleCnt="0"/>
      <dgm:spPr/>
    </dgm:pt>
    <dgm:pt modelId="{68EED889-B978-462F-90DE-0F12507D4012}" type="pres">
      <dgm:prSet presAssocID="{6F5F3A9B-0845-4DC3-A04E-BCB41D95CC40}" presName="connSite" presStyleLbl="node1" presStyleIdx="0" presStyleCnt="4"/>
      <dgm:spPr/>
    </dgm:pt>
    <dgm:pt modelId="{F394EC27-382B-4CBB-B4F7-321F145E8E73}" type="pres">
      <dgm:prSet presAssocID="{6F5F3A9B-0845-4DC3-A04E-BCB41D95CC40}" presName="visible" presStyleLbl="node1" presStyleIdx="0" presStyleCnt="4" custScaleX="123885" custScaleY="66875" custLinFactNeighborX="10200"/>
      <dgm:spPr>
        <a:solidFill>
          <a:srgbClr val="FFC000"/>
        </a:solidFill>
      </dgm:spPr>
    </dgm:pt>
    <dgm:pt modelId="{FADBB478-9B35-4ABB-AF38-42351A7B9ED5}" type="pres">
      <dgm:prSet presAssocID="{99811B39-5C0F-450C-BDED-0F7702C4C727}" presName="Name25" presStyleLbl="parChTrans1D1" presStyleIdx="0" presStyleCnt="3"/>
      <dgm:spPr/>
      <dgm:t>
        <a:bodyPr/>
        <a:lstStyle/>
        <a:p>
          <a:endParaRPr lang="uk-UA"/>
        </a:p>
      </dgm:t>
    </dgm:pt>
    <dgm:pt modelId="{509BABCD-BC56-4FC9-8A15-0A65FCF87225}" type="pres">
      <dgm:prSet presAssocID="{809B9376-F6BA-4D11-9930-577F24645E4A}" presName="node" presStyleCnt="0"/>
      <dgm:spPr/>
    </dgm:pt>
    <dgm:pt modelId="{E964512E-BD1F-43CD-9231-FA22E8091745}" type="pres">
      <dgm:prSet presAssocID="{809B9376-F6BA-4D11-9930-577F24645E4A}" presName="parentNode" presStyleLbl="node1" presStyleIdx="1" presStyleCnt="4" custScaleX="321559" custScaleY="101053" custLinFactX="95490" custLinFactNeighborX="100000" custLinFactNeighborY="-3087">
        <dgm:presLayoutVars>
          <dgm:chMax val="1"/>
          <dgm:bulletEnabled val="1"/>
        </dgm:presLayoutVars>
      </dgm:prSet>
      <dgm:spPr/>
      <dgm:t>
        <a:bodyPr/>
        <a:lstStyle/>
        <a:p>
          <a:endParaRPr lang="uk-UA"/>
        </a:p>
      </dgm:t>
    </dgm:pt>
    <dgm:pt modelId="{E46208D3-AFC9-47FE-A9B6-B4F06130E5FA}" type="pres">
      <dgm:prSet presAssocID="{809B9376-F6BA-4D11-9930-577F24645E4A}" presName="childNode" presStyleLbl="revTx" presStyleIdx="0" presStyleCnt="0">
        <dgm:presLayoutVars>
          <dgm:bulletEnabled val="1"/>
        </dgm:presLayoutVars>
      </dgm:prSet>
      <dgm:spPr/>
      <dgm:t>
        <a:bodyPr/>
        <a:lstStyle/>
        <a:p>
          <a:endParaRPr lang="uk-UA"/>
        </a:p>
      </dgm:t>
    </dgm:pt>
    <dgm:pt modelId="{2D88898E-E63C-4451-8F97-8272294E69C9}" type="pres">
      <dgm:prSet presAssocID="{C6968B5A-DED5-486B-9AA0-4E2F714D81F8}" presName="Name25" presStyleLbl="parChTrans1D1" presStyleIdx="1" presStyleCnt="3"/>
      <dgm:spPr/>
      <dgm:t>
        <a:bodyPr/>
        <a:lstStyle/>
        <a:p>
          <a:endParaRPr lang="uk-UA"/>
        </a:p>
      </dgm:t>
    </dgm:pt>
    <dgm:pt modelId="{0FA2C622-A128-4D5A-8D90-CE046BA055D8}" type="pres">
      <dgm:prSet presAssocID="{F7BD8A62-203B-4A52-8505-FD9DF0C2FC69}" presName="node" presStyleCnt="0"/>
      <dgm:spPr/>
    </dgm:pt>
    <dgm:pt modelId="{9E4FC797-8B6E-422F-8A3A-FB3FF1715592}" type="pres">
      <dgm:prSet presAssocID="{F7BD8A62-203B-4A52-8505-FD9DF0C2FC69}" presName="parentNode" presStyleLbl="node1" presStyleIdx="2" presStyleCnt="4" custScaleX="356586" custScaleY="151526" custLinFactX="78729" custLinFactNeighborX="100000" custLinFactNeighborY="-568">
        <dgm:presLayoutVars>
          <dgm:chMax val="1"/>
          <dgm:bulletEnabled val="1"/>
        </dgm:presLayoutVars>
      </dgm:prSet>
      <dgm:spPr/>
      <dgm:t>
        <a:bodyPr/>
        <a:lstStyle/>
        <a:p>
          <a:endParaRPr lang="uk-UA"/>
        </a:p>
      </dgm:t>
    </dgm:pt>
    <dgm:pt modelId="{99F287B1-C4F5-4A6B-9CCB-C0E4C106932C}" type="pres">
      <dgm:prSet presAssocID="{F7BD8A62-203B-4A52-8505-FD9DF0C2FC69}" presName="childNode" presStyleLbl="revTx" presStyleIdx="0" presStyleCnt="0">
        <dgm:presLayoutVars>
          <dgm:bulletEnabled val="1"/>
        </dgm:presLayoutVars>
      </dgm:prSet>
      <dgm:spPr/>
      <dgm:t>
        <a:bodyPr/>
        <a:lstStyle/>
        <a:p>
          <a:endParaRPr lang="uk-UA"/>
        </a:p>
      </dgm:t>
    </dgm:pt>
    <dgm:pt modelId="{7184DEE9-4BBE-4CB8-96B4-6AACA4E48BCC}" type="pres">
      <dgm:prSet presAssocID="{006B1144-21A6-4761-A5EC-685D187555C3}" presName="Name25" presStyleLbl="parChTrans1D1" presStyleIdx="2" presStyleCnt="3"/>
      <dgm:spPr/>
      <dgm:t>
        <a:bodyPr/>
        <a:lstStyle/>
        <a:p>
          <a:endParaRPr lang="uk-UA"/>
        </a:p>
      </dgm:t>
    </dgm:pt>
    <dgm:pt modelId="{B981FD2E-D39C-4927-BFA9-9D2A5833B8FE}" type="pres">
      <dgm:prSet presAssocID="{E552D061-9A47-4F49-BB05-139016DB282F}" presName="node" presStyleCnt="0"/>
      <dgm:spPr/>
    </dgm:pt>
    <dgm:pt modelId="{B3D59B77-E825-467F-88B6-594B53614CED}" type="pres">
      <dgm:prSet presAssocID="{E552D061-9A47-4F49-BB05-139016DB282F}" presName="parentNode" presStyleLbl="node1" presStyleIdx="3" presStyleCnt="4" custScaleX="285861" custScaleY="82854" custLinFactX="100000" custLinFactNeighborX="104278" custLinFactNeighborY="-7641">
        <dgm:presLayoutVars>
          <dgm:chMax val="1"/>
          <dgm:bulletEnabled val="1"/>
        </dgm:presLayoutVars>
      </dgm:prSet>
      <dgm:spPr/>
      <dgm:t>
        <a:bodyPr/>
        <a:lstStyle/>
        <a:p>
          <a:endParaRPr lang="uk-UA"/>
        </a:p>
      </dgm:t>
    </dgm:pt>
    <dgm:pt modelId="{684B49AE-FFE2-4E8F-9170-EC6D39BB2B36}" type="pres">
      <dgm:prSet presAssocID="{E552D061-9A47-4F49-BB05-139016DB282F}" presName="childNode" presStyleLbl="revTx" presStyleIdx="0" presStyleCnt="0">
        <dgm:presLayoutVars>
          <dgm:bulletEnabled val="1"/>
        </dgm:presLayoutVars>
      </dgm:prSet>
      <dgm:spPr/>
      <dgm:t>
        <a:bodyPr/>
        <a:lstStyle/>
        <a:p>
          <a:endParaRPr lang="uk-UA"/>
        </a:p>
      </dgm:t>
    </dgm:pt>
  </dgm:ptLst>
  <dgm:cxnLst>
    <dgm:cxn modelId="{D6740C72-2313-49C2-9E68-B59D1DF75DF2}" srcId="{6F5F3A9B-0845-4DC3-A04E-BCB41D95CC40}" destId="{E552D061-9A47-4F49-BB05-139016DB282F}" srcOrd="2" destOrd="0" parTransId="{006B1144-21A6-4761-A5EC-685D187555C3}" sibTransId="{E7F1C698-E7E4-4E91-B67A-2E91855CF2DF}"/>
    <dgm:cxn modelId="{CD7C90C0-2207-41E3-B1BF-7A613AA311BF}" type="presOf" srcId="{E552D061-9A47-4F49-BB05-139016DB282F}" destId="{B3D59B77-E825-467F-88B6-594B53614CED}" srcOrd="0" destOrd="0" presId="urn:microsoft.com/office/officeart/2005/8/layout/radial2"/>
    <dgm:cxn modelId="{C72BC844-D439-45E0-8F18-B8377864700C}" type="presOf" srcId="{C6968B5A-DED5-486B-9AA0-4E2F714D81F8}" destId="{2D88898E-E63C-4451-8F97-8272294E69C9}" srcOrd="0" destOrd="0" presId="urn:microsoft.com/office/officeart/2005/8/layout/radial2"/>
    <dgm:cxn modelId="{591F96A9-411F-4E82-A5CF-260C4ECCC5B5}" type="presOf" srcId="{F7BD8A62-203B-4A52-8505-FD9DF0C2FC69}" destId="{9E4FC797-8B6E-422F-8A3A-FB3FF1715592}" srcOrd="0" destOrd="0" presId="urn:microsoft.com/office/officeart/2005/8/layout/radial2"/>
    <dgm:cxn modelId="{1DD63893-9CB6-4ADC-AA51-6F3E48213613}" type="presOf" srcId="{006B1144-21A6-4761-A5EC-685D187555C3}" destId="{7184DEE9-4BBE-4CB8-96B4-6AACA4E48BCC}" srcOrd="0" destOrd="0" presId="urn:microsoft.com/office/officeart/2005/8/layout/radial2"/>
    <dgm:cxn modelId="{B9787DC0-F124-4253-896B-7588D4F3746A}" srcId="{6F5F3A9B-0845-4DC3-A04E-BCB41D95CC40}" destId="{809B9376-F6BA-4D11-9930-577F24645E4A}" srcOrd="0" destOrd="0" parTransId="{99811B39-5C0F-450C-BDED-0F7702C4C727}" sibTransId="{1E36B8C7-F738-4D48-B3DE-E762A2BAEAFF}"/>
    <dgm:cxn modelId="{66099063-0BAB-40F1-9B19-B878C007FBE5}" srcId="{6F5F3A9B-0845-4DC3-A04E-BCB41D95CC40}" destId="{F7BD8A62-203B-4A52-8505-FD9DF0C2FC69}" srcOrd="1" destOrd="0" parTransId="{C6968B5A-DED5-486B-9AA0-4E2F714D81F8}" sibTransId="{2A463021-34D3-475F-8486-B03D2B72D25C}"/>
    <dgm:cxn modelId="{BBCDEDB6-08A4-41CC-A5CA-9739B11D0D7D}" type="presOf" srcId="{6F5F3A9B-0845-4DC3-A04E-BCB41D95CC40}" destId="{29358C6B-D110-4E39-8158-EB7099FF6FBB}" srcOrd="0" destOrd="0" presId="urn:microsoft.com/office/officeart/2005/8/layout/radial2"/>
    <dgm:cxn modelId="{E9C0FFAF-7AF3-461F-914C-2728C8453BEB}" type="presOf" srcId="{809B9376-F6BA-4D11-9930-577F24645E4A}" destId="{E964512E-BD1F-43CD-9231-FA22E8091745}" srcOrd="0" destOrd="0" presId="urn:microsoft.com/office/officeart/2005/8/layout/radial2"/>
    <dgm:cxn modelId="{2BC912AC-95B2-4DEC-AAAA-4A39087E3983}" type="presOf" srcId="{99811B39-5C0F-450C-BDED-0F7702C4C727}" destId="{FADBB478-9B35-4ABB-AF38-42351A7B9ED5}" srcOrd="0" destOrd="0" presId="urn:microsoft.com/office/officeart/2005/8/layout/radial2"/>
    <dgm:cxn modelId="{81B16A67-2229-44DD-A556-0EC995F927EB}" type="presParOf" srcId="{29358C6B-D110-4E39-8158-EB7099FF6FBB}" destId="{A15190DF-8233-4C44-AA09-23C0975FF212}" srcOrd="0" destOrd="0" presId="urn:microsoft.com/office/officeart/2005/8/layout/radial2"/>
    <dgm:cxn modelId="{EC947CE8-74AA-4434-8166-2AF4F446DFD3}" type="presParOf" srcId="{A15190DF-8233-4C44-AA09-23C0975FF212}" destId="{E4EFEB79-00F5-4715-8B82-89FF9522D020}" srcOrd="0" destOrd="0" presId="urn:microsoft.com/office/officeart/2005/8/layout/radial2"/>
    <dgm:cxn modelId="{50C05B69-1FDC-4179-87C8-6C4DF3029824}" type="presParOf" srcId="{E4EFEB79-00F5-4715-8B82-89FF9522D020}" destId="{68EED889-B978-462F-90DE-0F12507D4012}" srcOrd="0" destOrd="0" presId="urn:microsoft.com/office/officeart/2005/8/layout/radial2"/>
    <dgm:cxn modelId="{9E62C909-980E-4B24-A36C-F625FD30482E}" type="presParOf" srcId="{E4EFEB79-00F5-4715-8B82-89FF9522D020}" destId="{F394EC27-382B-4CBB-B4F7-321F145E8E73}" srcOrd="1" destOrd="0" presId="urn:microsoft.com/office/officeart/2005/8/layout/radial2"/>
    <dgm:cxn modelId="{C8B991E3-B972-40CC-B42B-5D7F616A9DD9}" type="presParOf" srcId="{A15190DF-8233-4C44-AA09-23C0975FF212}" destId="{FADBB478-9B35-4ABB-AF38-42351A7B9ED5}" srcOrd="1" destOrd="0" presId="urn:microsoft.com/office/officeart/2005/8/layout/radial2"/>
    <dgm:cxn modelId="{0DD8B136-6F15-4F35-9FA6-F0BAF226A2CA}" type="presParOf" srcId="{A15190DF-8233-4C44-AA09-23C0975FF212}" destId="{509BABCD-BC56-4FC9-8A15-0A65FCF87225}" srcOrd="2" destOrd="0" presId="urn:microsoft.com/office/officeart/2005/8/layout/radial2"/>
    <dgm:cxn modelId="{893DDC0F-5208-4E70-A3C5-E16E362F28A3}" type="presParOf" srcId="{509BABCD-BC56-4FC9-8A15-0A65FCF87225}" destId="{E964512E-BD1F-43CD-9231-FA22E8091745}" srcOrd="0" destOrd="0" presId="urn:microsoft.com/office/officeart/2005/8/layout/radial2"/>
    <dgm:cxn modelId="{F8CEA2FD-0C25-4AD1-A701-9EBD4497CEAC}" type="presParOf" srcId="{509BABCD-BC56-4FC9-8A15-0A65FCF87225}" destId="{E46208D3-AFC9-47FE-A9B6-B4F06130E5FA}" srcOrd="1" destOrd="0" presId="urn:microsoft.com/office/officeart/2005/8/layout/radial2"/>
    <dgm:cxn modelId="{226EBC89-8530-4702-9752-D1E3B44BDA9B}" type="presParOf" srcId="{A15190DF-8233-4C44-AA09-23C0975FF212}" destId="{2D88898E-E63C-4451-8F97-8272294E69C9}" srcOrd="3" destOrd="0" presId="urn:microsoft.com/office/officeart/2005/8/layout/radial2"/>
    <dgm:cxn modelId="{74BB5EB6-8553-4177-9206-1006337AED9F}" type="presParOf" srcId="{A15190DF-8233-4C44-AA09-23C0975FF212}" destId="{0FA2C622-A128-4D5A-8D90-CE046BA055D8}" srcOrd="4" destOrd="0" presId="urn:microsoft.com/office/officeart/2005/8/layout/radial2"/>
    <dgm:cxn modelId="{0CFCD60A-A1E0-4A50-A069-F38F2749EE1F}" type="presParOf" srcId="{0FA2C622-A128-4D5A-8D90-CE046BA055D8}" destId="{9E4FC797-8B6E-422F-8A3A-FB3FF1715592}" srcOrd="0" destOrd="0" presId="urn:microsoft.com/office/officeart/2005/8/layout/radial2"/>
    <dgm:cxn modelId="{E3CDB531-FC32-4928-8157-B899FF040E55}" type="presParOf" srcId="{0FA2C622-A128-4D5A-8D90-CE046BA055D8}" destId="{99F287B1-C4F5-4A6B-9CCB-C0E4C106932C}" srcOrd="1" destOrd="0" presId="urn:microsoft.com/office/officeart/2005/8/layout/radial2"/>
    <dgm:cxn modelId="{AABFC16C-A0B9-4CB6-A771-0016A7A96022}" type="presParOf" srcId="{A15190DF-8233-4C44-AA09-23C0975FF212}" destId="{7184DEE9-4BBE-4CB8-96B4-6AACA4E48BCC}" srcOrd="5" destOrd="0" presId="urn:microsoft.com/office/officeart/2005/8/layout/radial2"/>
    <dgm:cxn modelId="{163CC24E-E6E6-4532-90C6-34351D69C043}" type="presParOf" srcId="{A15190DF-8233-4C44-AA09-23C0975FF212}" destId="{B981FD2E-D39C-4927-BFA9-9D2A5833B8FE}" srcOrd="6" destOrd="0" presId="urn:microsoft.com/office/officeart/2005/8/layout/radial2"/>
    <dgm:cxn modelId="{EC5EF512-A189-4C04-96CD-6FE5AFC69859}" type="presParOf" srcId="{B981FD2E-D39C-4927-BFA9-9D2A5833B8FE}" destId="{B3D59B77-E825-467F-88B6-594B53614CED}" srcOrd="0" destOrd="0" presId="urn:microsoft.com/office/officeart/2005/8/layout/radial2"/>
    <dgm:cxn modelId="{06B431C7-04F5-4EF4-B2D7-DA60D3B4AE1C}" type="presParOf" srcId="{B981FD2E-D39C-4927-BFA9-9D2A5833B8FE}" destId="{684B49AE-FFE2-4E8F-9170-EC6D39BB2B36}"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84DEE9-4BBE-4CB8-96B4-6AACA4E48BCC}">
      <dsp:nvSpPr>
        <dsp:cNvPr id="0" name=""/>
        <dsp:cNvSpPr/>
      </dsp:nvSpPr>
      <dsp:spPr>
        <a:xfrm rot="1214289">
          <a:off x="1803995" y="3297048"/>
          <a:ext cx="2592738" cy="51591"/>
        </a:xfrm>
        <a:custGeom>
          <a:avLst/>
          <a:gdLst/>
          <a:ahLst/>
          <a:cxnLst/>
          <a:rect l="0" t="0" r="0" b="0"/>
          <a:pathLst>
            <a:path>
              <a:moveTo>
                <a:pt x="0" y="25795"/>
              </a:moveTo>
              <a:lnTo>
                <a:pt x="2592738" y="25795"/>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D88898E-E63C-4451-8F97-8272294E69C9}">
      <dsp:nvSpPr>
        <dsp:cNvPr id="0" name=""/>
        <dsp:cNvSpPr/>
      </dsp:nvSpPr>
      <dsp:spPr>
        <a:xfrm rot="21593803">
          <a:off x="1884028" y="2537468"/>
          <a:ext cx="1125977" cy="51591"/>
        </a:xfrm>
        <a:custGeom>
          <a:avLst/>
          <a:gdLst/>
          <a:ahLst/>
          <a:cxnLst/>
          <a:rect l="0" t="0" r="0" b="0"/>
          <a:pathLst>
            <a:path>
              <a:moveTo>
                <a:pt x="0" y="25795"/>
              </a:moveTo>
              <a:lnTo>
                <a:pt x="1125977" y="25795"/>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DBB478-9B35-4ABB-AF38-42351A7B9ED5}">
      <dsp:nvSpPr>
        <dsp:cNvPr id="0" name=""/>
        <dsp:cNvSpPr/>
      </dsp:nvSpPr>
      <dsp:spPr>
        <a:xfrm rot="20232407">
          <a:off x="1793886" y="1741041"/>
          <a:ext cx="2308682" cy="51591"/>
        </a:xfrm>
        <a:custGeom>
          <a:avLst/>
          <a:gdLst/>
          <a:ahLst/>
          <a:cxnLst/>
          <a:rect l="0" t="0" r="0" b="0"/>
          <a:pathLst>
            <a:path>
              <a:moveTo>
                <a:pt x="0" y="25795"/>
              </a:moveTo>
              <a:lnTo>
                <a:pt x="2308682" y="25795"/>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94EC27-382B-4CBB-B4F7-321F145E8E73}">
      <dsp:nvSpPr>
        <dsp:cNvPr id="0" name=""/>
        <dsp:cNvSpPr/>
      </dsp:nvSpPr>
      <dsp:spPr>
        <a:xfrm>
          <a:off x="-190507" y="1766096"/>
          <a:ext cx="2962838" cy="1599384"/>
        </a:xfrm>
        <a:prstGeom prst="ellipse">
          <a:avLst/>
        </a:prstGeom>
        <a:solidFill>
          <a:srgbClr val="FFC000"/>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64512E-BD1F-43CD-9231-FA22E8091745}">
      <dsp:nvSpPr>
        <dsp:cNvPr id="0" name=""/>
        <dsp:cNvSpPr/>
      </dsp:nvSpPr>
      <dsp:spPr>
        <a:xfrm>
          <a:off x="3087021" y="13972"/>
          <a:ext cx="4614250" cy="1450072"/>
        </a:xfrm>
        <a:prstGeom prst="ellipse">
          <a:avLst/>
        </a:prstGeom>
        <a:solidFill>
          <a:schemeClr val="accent2">
            <a:lumMod val="7500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uk-UA" sz="2000" b="1" kern="1200" dirty="0" smtClean="0">
              <a:latin typeface="Georgia" panose="02040502050405020303" pitchFamily="18" charset="0"/>
            </a:rPr>
            <a:t>Виконавчий комітет, Бориспільська міська рада,  11 головних розпорядників коштів</a:t>
          </a:r>
          <a:endParaRPr lang="uk-UA" sz="2000" b="1" kern="1200" dirty="0">
            <a:latin typeface="Georgia" panose="02040502050405020303" pitchFamily="18" charset="0"/>
          </a:endParaRPr>
        </a:p>
      </dsp:txBody>
      <dsp:txXfrm>
        <a:off x="3762762" y="226330"/>
        <a:ext cx="3262768" cy="1025356"/>
      </dsp:txXfrm>
    </dsp:sp>
    <dsp:sp modelId="{9E4FC797-8B6E-422F-8A3A-FB3FF1715592}">
      <dsp:nvSpPr>
        <dsp:cNvPr id="0" name=""/>
        <dsp:cNvSpPr/>
      </dsp:nvSpPr>
      <dsp:spPr>
        <a:xfrm>
          <a:off x="3009982" y="1470467"/>
          <a:ext cx="5116874" cy="2174340"/>
        </a:xfrm>
        <a:prstGeom prst="ellipse">
          <a:avLst/>
        </a:prstGeom>
        <a:solidFill>
          <a:schemeClr val="accent2">
            <a:lumMod val="7500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uk-UA" sz="2000" b="1" kern="1200" dirty="0" smtClean="0">
              <a:latin typeface="Georgia" panose="02040502050405020303" pitchFamily="18" charset="0"/>
            </a:rPr>
            <a:t>Казначейство, Бориспільське управління ГУ ДПС у Київській області, інші</a:t>
          </a:r>
          <a:endParaRPr lang="uk-UA" sz="2000" b="1" kern="1200" dirty="0">
            <a:latin typeface="Georgia" panose="02040502050405020303" pitchFamily="18" charset="0"/>
          </a:endParaRPr>
        </a:p>
      </dsp:txBody>
      <dsp:txXfrm>
        <a:off x="3759331" y="1788892"/>
        <a:ext cx="3618176" cy="1537490"/>
      </dsp:txXfrm>
    </dsp:sp>
    <dsp:sp modelId="{B3D59B77-E825-467F-88B6-594B53614CED}">
      <dsp:nvSpPr>
        <dsp:cNvPr id="0" name=""/>
        <dsp:cNvSpPr/>
      </dsp:nvSpPr>
      <dsp:spPr>
        <a:xfrm>
          <a:off x="3533284" y="3644164"/>
          <a:ext cx="4101997" cy="1188923"/>
        </a:xfrm>
        <a:prstGeom prst="ellipse">
          <a:avLst/>
        </a:prstGeom>
        <a:solidFill>
          <a:schemeClr val="accent2">
            <a:lumMod val="7500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uk-UA" sz="2000" b="1" kern="1200" dirty="0" smtClean="0">
              <a:latin typeface="Georgia" panose="02040502050405020303" pitchFamily="18" charset="0"/>
            </a:rPr>
            <a:t>Мінфін,  МОН, АМУ, ОДА, обласна рада,  та інші</a:t>
          </a:r>
          <a:endParaRPr lang="uk-UA" sz="2000" b="1" kern="1200" dirty="0">
            <a:latin typeface="Georgia" panose="02040502050405020303" pitchFamily="18" charset="0"/>
          </a:endParaRPr>
        </a:p>
      </dsp:txBody>
      <dsp:txXfrm>
        <a:off x="4134008" y="3818278"/>
        <a:ext cx="2900549" cy="840695"/>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6400" cy="498475"/>
          </a:xfrm>
          <a:prstGeom prst="rect">
            <a:avLst/>
          </a:prstGeom>
        </p:spPr>
        <p:txBody>
          <a:bodyPr vert="horz" lIns="93102" tIns="46551" rIns="93102" bIns="46551" rtlCol="0"/>
          <a:lstStyle>
            <a:lvl1pPr algn="l" fontAlgn="auto">
              <a:spcBef>
                <a:spcPts val="0"/>
              </a:spcBef>
              <a:spcAft>
                <a:spcPts val="0"/>
              </a:spcAft>
              <a:defRPr sz="1200">
                <a:latin typeface="+mn-lt"/>
                <a:cs typeface="+mn-cs"/>
              </a:defRPr>
            </a:lvl1pPr>
          </a:lstStyle>
          <a:p>
            <a:pPr>
              <a:defRPr/>
            </a:pPr>
            <a:endParaRPr lang="uk-UA"/>
          </a:p>
        </p:txBody>
      </p:sp>
      <p:sp>
        <p:nvSpPr>
          <p:cNvPr id="3" name="Місце для дати 2"/>
          <p:cNvSpPr>
            <a:spLocks noGrp="1"/>
          </p:cNvSpPr>
          <p:nvPr>
            <p:ph type="dt" sz="quarter" idx="1"/>
          </p:nvPr>
        </p:nvSpPr>
        <p:spPr>
          <a:xfrm>
            <a:off x="3849688" y="0"/>
            <a:ext cx="2946400" cy="498475"/>
          </a:xfrm>
          <a:prstGeom prst="rect">
            <a:avLst/>
          </a:prstGeom>
        </p:spPr>
        <p:txBody>
          <a:bodyPr vert="horz" lIns="93102" tIns="46551" rIns="93102" bIns="46551" rtlCol="0"/>
          <a:lstStyle>
            <a:lvl1pPr algn="r" fontAlgn="auto">
              <a:spcBef>
                <a:spcPts val="0"/>
              </a:spcBef>
              <a:spcAft>
                <a:spcPts val="0"/>
              </a:spcAft>
              <a:defRPr sz="1200">
                <a:latin typeface="+mn-lt"/>
                <a:cs typeface="+mn-cs"/>
              </a:defRPr>
            </a:lvl1pPr>
          </a:lstStyle>
          <a:p>
            <a:pPr>
              <a:defRPr/>
            </a:pPr>
            <a:fld id="{53374A3E-1E89-45E7-B44B-1DD7BB61EEFA}" type="datetimeFigureOut">
              <a:rPr lang="uk-UA"/>
              <a:pPr>
                <a:defRPr/>
              </a:pPr>
              <a:t>26.10.2022</a:t>
            </a:fld>
            <a:endParaRPr lang="uk-UA"/>
          </a:p>
        </p:txBody>
      </p:sp>
      <p:sp>
        <p:nvSpPr>
          <p:cNvPr id="4" name="Місце для нижнього колонтитула 3"/>
          <p:cNvSpPr>
            <a:spLocks noGrp="1"/>
          </p:cNvSpPr>
          <p:nvPr>
            <p:ph type="ftr" sz="quarter" idx="2"/>
          </p:nvPr>
        </p:nvSpPr>
        <p:spPr>
          <a:xfrm>
            <a:off x="0" y="9428163"/>
            <a:ext cx="2946400" cy="498475"/>
          </a:xfrm>
          <a:prstGeom prst="rect">
            <a:avLst/>
          </a:prstGeom>
        </p:spPr>
        <p:txBody>
          <a:bodyPr vert="horz" lIns="93102" tIns="46551" rIns="93102" bIns="46551" rtlCol="0" anchor="b"/>
          <a:lstStyle>
            <a:lvl1pPr algn="l" fontAlgn="auto">
              <a:spcBef>
                <a:spcPts val="0"/>
              </a:spcBef>
              <a:spcAft>
                <a:spcPts val="0"/>
              </a:spcAft>
              <a:defRPr sz="1200">
                <a:latin typeface="+mn-lt"/>
                <a:cs typeface="+mn-cs"/>
              </a:defRPr>
            </a:lvl1pPr>
          </a:lstStyle>
          <a:p>
            <a:pPr>
              <a:defRPr/>
            </a:pPr>
            <a:endParaRPr lang="uk-UA"/>
          </a:p>
        </p:txBody>
      </p:sp>
      <p:sp>
        <p:nvSpPr>
          <p:cNvPr id="5" name="Місце для номера слайда 4"/>
          <p:cNvSpPr>
            <a:spLocks noGrp="1"/>
          </p:cNvSpPr>
          <p:nvPr>
            <p:ph type="sldNum" sz="quarter" idx="3"/>
          </p:nvPr>
        </p:nvSpPr>
        <p:spPr>
          <a:xfrm>
            <a:off x="3849688" y="9428163"/>
            <a:ext cx="2946400" cy="498475"/>
          </a:xfrm>
          <a:prstGeom prst="rect">
            <a:avLst/>
          </a:prstGeom>
        </p:spPr>
        <p:txBody>
          <a:bodyPr vert="horz" lIns="93102" tIns="46551" rIns="93102" bIns="46551" rtlCol="0" anchor="b"/>
          <a:lstStyle>
            <a:lvl1pPr algn="r" fontAlgn="auto">
              <a:spcBef>
                <a:spcPts val="0"/>
              </a:spcBef>
              <a:spcAft>
                <a:spcPts val="0"/>
              </a:spcAft>
              <a:defRPr sz="1200">
                <a:latin typeface="+mn-lt"/>
                <a:cs typeface="+mn-cs"/>
              </a:defRPr>
            </a:lvl1pPr>
          </a:lstStyle>
          <a:p>
            <a:pPr>
              <a:defRPr/>
            </a:pPr>
            <a:fld id="{6C113FAE-B9F3-42C1-97DB-DF1044AE9823}" type="slidenum">
              <a:rPr lang="uk-UA"/>
              <a:pPr>
                <a:defRPr/>
              </a:pPr>
              <a:t>‹#›</a:t>
            </a:fld>
            <a:endParaRPr lang="uk-UA"/>
          </a:p>
        </p:txBody>
      </p:sp>
    </p:spTree>
    <p:extLst>
      <p:ext uri="{BB962C8B-B14F-4D97-AF65-F5344CB8AC3E}">
        <p14:creationId xmlns:p14="http://schemas.microsoft.com/office/powerpoint/2010/main" val="900528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4813" cy="496888"/>
          </a:xfrm>
          <a:prstGeom prst="rect">
            <a:avLst/>
          </a:prstGeom>
        </p:spPr>
        <p:txBody>
          <a:bodyPr vert="horz" lIns="93102" tIns="46551" rIns="93102" bIns="46551" rtlCol="0"/>
          <a:lstStyle>
            <a:lvl1pPr algn="l" fontAlgn="auto">
              <a:spcBef>
                <a:spcPts val="0"/>
              </a:spcBef>
              <a:spcAft>
                <a:spcPts val="0"/>
              </a:spcAft>
              <a:defRPr sz="1200">
                <a:latin typeface="+mn-lt"/>
                <a:cs typeface="+mn-cs"/>
              </a:defRPr>
            </a:lvl1pPr>
          </a:lstStyle>
          <a:p>
            <a:pPr>
              <a:defRPr/>
            </a:pPr>
            <a:endParaRPr lang="uk-UA"/>
          </a:p>
        </p:txBody>
      </p:sp>
      <p:sp>
        <p:nvSpPr>
          <p:cNvPr id="3" name="Місце для дати 2"/>
          <p:cNvSpPr>
            <a:spLocks noGrp="1"/>
          </p:cNvSpPr>
          <p:nvPr>
            <p:ph type="dt" idx="1"/>
          </p:nvPr>
        </p:nvSpPr>
        <p:spPr>
          <a:xfrm>
            <a:off x="3851275" y="0"/>
            <a:ext cx="2944813" cy="496888"/>
          </a:xfrm>
          <a:prstGeom prst="rect">
            <a:avLst/>
          </a:prstGeom>
        </p:spPr>
        <p:txBody>
          <a:bodyPr vert="horz" lIns="93102" tIns="46551" rIns="93102" bIns="46551" rtlCol="0"/>
          <a:lstStyle>
            <a:lvl1pPr algn="r" fontAlgn="auto">
              <a:spcBef>
                <a:spcPts val="0"/>
              </a:spcBef>
              <a:spcAft>
                <a:spcPts val="0"/>
              </a:spcAft>
              <a:defRPr sz="1200">
                <a:latin typeface="+mn-lt"/>
                <a:cs typeface="+mn-cs"/>
              </a:defRPr>
            </a:lvl1pPr>
          </a:lstStyle>
          <a:p>
            <a:pPr>
              <a:defRPr/>
            </a:pPr>
            <a:fld id="{BDE66A47-46CA-4A23-AE7A-419AB15ED5B3}" type="datetimeFigureOut">
              <a:rPr lang="uk-UA"/>
              <a:pPr>
                <a:defRPr/>
              </a:pPr>
              <a:t>26.10.2022</a:t>
            </a:fld>
            <a:endParaRPr lang="uk-UA"/>
          </a:p>
        </p:txBody>
      </p:sp>
      <p:sp>
        <p:nvSpPr>
          <p:cNvPr id="4" name="Місце для зображення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3102" tIns="46551" rIns="93102" bIns="46551" rtlCol="0" anchor="ctr"/>
          <a:lstStyle/>
          <a:p>
            <a:pPr lvl="0"/>
            <a:endParaRPr lang="uk-UA" noProof="0"/>
          </a:p>
        </p:txBody>
      </p:sp>
      <p:sp>
        <p:nvSpPr>
          <p:cNvPr id="5" name="Місце для нотаток 4"/>
          <p:cNvSpPr>
            <a:spLocks noGrp="1"/>
          </p:cNvSpPr>
          <p:nvPr>
            <p:ph type="body" sz="quarter" idx="3"/>
          </p:nvPr>
        </p:nvSpPr>
        <p:spPr>
          <a:xfrm>
            <a:off x="679450" y="4776788"/>
            <a:ext cx="5438775" cy="3908425"/>
          </a:xfrm>
          <a:prstGeom prst="rect">
            <a:avLst/>
          </a:prstGeom>
        </p:spPr>
        <p:txBody>
          <a:bodyPr vert="horz" lIns="93102" tIns="46551" rIns="93102" bIns="46551" rtlCol="0"/>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uk-UA" noProof="0"/>
          </a:p>
        </p:txBody>
      </p:sp>
      <p:sp>
        <p:nvSpPr>
          <p:cNvPr id="6" name="Місце для нижнього колонтитула 5"/>
          <p:cNvSpPr>
            <a:spLocks noGrp="1"/>
          </p:cNvSpPr>
          <p:nvPr>
            <p:ph type="ftr" sz="quarter" idx="4"/>
          </p:nvPr>
        </p:nvSpPr>
        <p:spPr>
          <a:xfrm>
            <a:off x="0" y="9429750"/>
            <a:ext cx="2944813" cy="496888"/>
          </a:xfrm>
          <a:prstGeom prst="rect">
            <a:avLst/>
          </a:prstGeom>
        </p:spPr>
        <p:txBody>
          <a:bodyPr vert="horz" lIns="93102" tIns="46551" rIns="93102" bIns="46551" rtlCol="0" anchor="b"/>
          <a:lstStyle>
            <a:lvl1pPr algn="l" fontAlgn="auto">
              <a:spcBef>
                <a:spcPts val="0"/>
              </a:spcBef>
              <a:spcAft>
                <a:spcPts val="0"/>
              </a:spcAft>
              <a:defRPr sz="1200">
                <a:latin typeface="+mn-lt"/>
                <a:cs typeface="+mn-cs"/>
              </a:defRPr>
            </a:lvl1pPr>
          </a:lstStyle>
          <a:p>
            <a:pPr>
              <a:defRPr/>
            </a:pPr>
            <a:endParaRPr lang="uk-UA"/>
          </a:p>
        </p:txBody>
      </p:sp>
      <p:sp>
        <p:nvSpPr>
          <p:cNvPr id="7" name="Місце для номера слайда 6"/>
          <p:cNvSpPr>
            <a:spLocks noGrp="1"/>
          </p:cNvSpPr>
          <p:nvPr>
            <p:ph type="sldNum" sz="quarter" idx="5"/>
          </p:nvPr>
        </p:nvSpPr>
        <p:spPr>
          <a:xfrm>
            <a:off x="3851275" y="9429750"/>
            <a:ext cx="2944813" cy="496888"/>
          </a:xfrm>
          <a:prstGeom prst="rect">
            <a:avLst/>
          </a:prstGeom>
        </p:spPr>
        <p:txBody>
          <a:bodyPr vert="horz" lIns="93102" tIns="46551" rIns="93102" bIns="46551" rtlCol="0" anchor="b"/>
          <a:lstStyle>
            <a:lvl1pPr algn="r" fontAlgn="auto">
              <a:spcBef>
                <a:spcPts val="0"/>
              </a:spcBef>
              <a:spcAft>
                <a:spcPts val="0"/>
              </a:spcAft>
              <a:defRPr sz="1200">
                <a:latin typeface="+mn-lt"/>
                <a:cs typeface="+mn-cs"/>
              </a:defRPr>
            </a:lvl1pPr>
          </a:lstStyle>
          <a:p>
            <a:pPr>
              <a:defRPr/>
            </a:pPr>
            <a:fld id="{4A8E3233-FD03-424E-8511-53EEBB08984B}" type="slidenum">
              <a:rPr lang="uk-UA"/>
              <a:pPr>
                <a:defRPr/>
              </a:pPr>
              <a:t>‹#›</a:t>
            </a:fld>
            <a:endParaRPr lang="uk-UA"/>
          </a:p>
        </p:txBody>
      </p:sp>
    </p:spTree>
    <p:extLst>
      <p:ext uri="{BB962C8B-B14F-4D97-AF65-F5344CB8AC3E}">
        <p14:creationId xmlns:p14="http://schemas.microsoft.com/office/powerpoint/2010/main" val="31290641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Місце для зображення 1"/>
          <p:cNvSpPr>
            <a:spLocks noGrp="1" noRot="1" noChangeAspect="1"/>
          </p:cNvSpPr>
          <p:nvPr>
            <p:ph type="sldImg"/>
          </p:nvPr>
        </p:nvSpPr>
        <p:spPr bwMode="auto">
          <a:noFill/>
          <a:ln>
            <a:solidFill>
              <a:srgbClr val="000000"/>
            </a:solidFill>
            <a:miter lim="800000"/>
            <a:headEnd/>
            <a:tailEnd/>
          </a:ln>
        </p:spPr>
      </p:sp>
      <p:sp>
        <p:nvSpPr>
          <p:cNvPr id="16386" name="Місце для нотаток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dirty="0" smtClean="0"/>
          </a:p>
        </p:txBody>
      </p:sp>
      <p:sp>
        <p:nvSpPr>
          <p:cNvPr id="22531" name="Місце для номера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3AA24E8-B7B5-4576-867A-6E1810E2A094}" type="slidenum">
              <a:rPr lang="uk-UA"/>
              <a:pPr fontAlgn="base">
                <a:spcBef>
                  <a:spcPct val="0"/>
                </a:spcBef>
                <a:spcAft>
                  <a:spcPct val="0"/>
                </a:spcAft>
                <a:defRPr/>
              </a:pPr>
              <a:t>1</a:t>
            </a:fld>
            <a:endParaRPr lang="uk-U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4A8E3233-FD03-424E-8511-53EEBB08984B}" type="slidenum">
              <a:rPr lang="uk-UA" smtClean="0"/>
              <a:pPr>
                <a:defRPr/>
              </a:pPr>
              <a:t>4</a:t>
            </a:fld>
            <a:endParaRPr lang="uk-U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pPr>
              <a:defRPr/>
            </a:pPr>
            <a:fld id="{4A8E3233-FD03-424E-8511-53EEBB08984B}" type="slidenum">
              <a:rPr lang="uk-UA" smtClean="0"/>
              <a:pPr>
                <a:defRPr/>
              </a:pPr>
              <a:t>7</a:t>
            </a:fld>
            <a:endParaRPr lang="uk-U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737EA73-4CD8-4682-97CD-8091D9DB8DDA}" type="slidenum">
              <a:rPr lang="ru-RU" smtClean="0"/>
              <a:pPr/>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4"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a:defRPr/>
            </a:pPr>
            <a:endParaRPr lang="en-US"/>
          </a:p>
        </p:txBody>
      </p:sp>
      <p:sp>
        <p:nvSpPr>
          <p:cNvPr id="12" name="Заголовок 11"/>
          <p:cNvSpPr>
            <a:spLocks noGrp="1"/>
          </p:cNvSpPr>
          <p:nvPr>
            <p:ph type="ctrTitle"/>
          </p:nvPr>
        </p:nvSpPr>
        <p:spPr>
          <a:xfrm>
            <a:off x="3366868" y="533400"/>
            <a:ext cx="5105400" cy="2868168"/>
          </a:xfrm>
        </p:spPr>
        <p:txBody>
          <a:bodyPr>
            <a:noAutofit/>
          </a:bodyPr>
          <a:lstStyle>
            <a:lvl1pPr algn="r">
              <a:defRPr sz="4200" b="1"/>
            </a:lvl1pPr>
            <a:extLst/>
          </a:lstStyle>
          <a:p>
            <a:r>
              <a:rPr lang="ru-RU" smtClean="0"/>
              <a:t>Образец заголовка</a:t>
            </a:r>
            <a:endParaRPr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6" name="Дата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C4A8E07D-B150-4CEF-9079-BBD96C9DE35B}" type="datetimeFigureOut">
              <a:rPr lang="uk-UA"/>
              <a:pPr>
                <a:defRPr/>
              </a:pPr>
              <a:t>26.10.2022</a:t>
            </a:fld>
            <a:endParaRPr dirty="0"/>
          </a:p>
        </p:txBody>
      </p:sp>
      <p:sp>
        <p:nvSpPr>
          <p:cNvPr id="7" name="Нижний колонтитул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Номер слайда 28"/>
          <p:cNvSpPr>
            <a:spLocks noGrp="1"/>
          </p:cNvSpPr>
          <p:nvPr>
            <p:ph type="sldNum" sz="quarter" idx="12"/>
          </p:nvPr>
        </p:nvSpPr>
        <p:spPr>
          <a:xfrm>
            <a:off x="7880350" y="6556375"/>
            <a:ext cx="588963" cy="228600"/>
          </a:xfrm>
        </p:spPr>
        <p:txBody>
          <a:bodyPr/>
          <a:lstStyle>
            <a:lvl1pPr>
              <a:defRPr lang="en-US">
                <a:solidFill>
                  <a:srgbClr val="FFFFFF"/>
                </a:solidFill>
              </a:defRPr>
            </a:lvl1pPr>
            <a:extLst/>
          </a:lstStyle>
          <a:p>
            <a:pPr>
              <a:defRPr/>
            </a:pPr>
            <a:fld id="{20B41D3A-978C-4E64-B41A-B0A309C5BBDC}" type="slidenum">
              <a:rPr/>
              <a:pPr>
                <a:defRPr/>
              </a:pPr>
              <a:t>‹#›</a:t>
            </a:fld>
            <a:endParaRP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6"/>
          <p:cNvSpPr>
            <a:spLocks noGrp="1"/>
          </p:cNvSpPr>
          <p:nvPr>
            <p:ph type="dt" sz="half" idx="10"/>
          </p:nvPr>
        </p:nvSpPr>
        <p:spPr/>
        <p:txBody>
          <a:bodyPr/>
          <a:lstStyle>
            <a:lvl1pPr>
              <a:defRPr/>
            </a:lvl1pPr>
          </a:lstStyle>
          <a:p>
            <a:pPr>
              <a:defRPr/>
            </a:pPr>
            <a:fld id="{FBED7EF1-8359-435F-8093-195683726BFA}" type="datetimeFigureOut">
              <a:rPr lang="en-US"/>
              <a:pPr>
                <a:defRPr/>
              </a:pPr>
              <a:t>10/26/2022</a:t>
            </a:fld>
            <a:endParaRPr lang="en-US" dirty="0"/>
          </a:p>
        </p:txBody>
      </p:sp>
      <p:sp>
        <p:nvSpPr>
          <p:cNvPr id="5" name="Нижний колонтитул 3"/>
          <p:cNvSpPr>
            <a:spLocks noGrp="1"/>
          </p:cNvSpPr>
          <p:nvPr>
            <p:ph type="ftr" sz="quarter" idx="11"/>
          </p:nvPr>
        </p:nvSpPr>
        <p:spPr/>
        <p:txBody>
          <a:bodyPr/>
          <a:lstStyle>
            <a:lvl1pPr>
              <a:defRPr/>
            </a:lvl1pPr>
          </a:lstStyle>
          <a:p>
            <a:pPr>
              <a:defRPr/>
            </a:pPr>
            <a:endParaRPr lang="en-US"/>
          </a:p>
        </p:txBody>
      </p:sp>
      <p:sp>
        <p:nvSpPr>
          <p:cNvPr id="6" name="Номер слайда 15"/>
          <p:cNvSpPr>
            <a:spLocks noGrp="1"/>
          </p:cNvSpPr>
          <p:nvPr>
            <p:ph type="sldNum" sz="quarter" idx="12"/>
          </p:nvPr>
        </p:nvSpPr>
        <p:spPr/>
        <p:txBody>
          <a:bodyPr/>
          <a:lstStyle>
            <a:lvl1pPr>
              <a:defRPr/>
            </a:lvl1pPr>
          </a:lstStyle>
          <a:p>
            <a:pPr>
              <a:defRPr/>
            </a:pPr>
            <a:fld id="{051C4081-2F85-4DE3-9D5E-F3C75520FF0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a:xfrm>
            <a:off x="4243388" y="6557963"/>
            <a:ext cx="2001837" cy="227012"/>
          </a:xfrm>
        </p:spPr>
        <p:txBody>
          <a:bodyPr/>
          <a:lstStyle>
            <a:lvl1pPr>
              <a:defRPr/>
            </a:lvl1pPr>
            <a:extLst/>
          </a:lstStyle>
          <a:p>
            <a:pPr>
              <a:defRPr/>
            </a:pPr>
            <a:fld id="{EBA99DAE-ECEF-46AD-B9D3-46148A4035CD}" type="datetimeFigureOut">
              <a:rPr lang="en-US"/>
              <a:pPr>
                <a:defRPr/>
              </a:pPr>
              <a:t>10/26/2022</a:t>
            </a:fld>
            <a:endParaRPr lang="en-US" dirty="0"/>
          </a:p>
        </p:txBody>
      </p:sp>
      <p:sp>
        <p:nvSpPr>
          <p:cNvPr id="5" name="Нижний колонтитул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Номер слайда 5"/>
          <p:cNvSpPr>
            <a:spLocks noGrp="1"/>
          </p:cNvSpPr>
          <p:nvPr>
            <p:ph type="sldNum" sz="quarter" idx="12"/>
          </p:nvPr>
        </p:nvSpPr>
        <p:spPr>
          <a:xfrm>
            <a:off x="6254750" y="6553200"/>
            <a:ext cx="587375" cy="228600"/>
          </a:xfrm>
        </p:spPr>
        <p:txBody>
          <a:bodyPr/>
          <a:lstStyle>
            <a:lvl1pPr>
              <a:defRPr>
                <a:solidFill>
                  <a:schemeClr val="tx2"/>
                </a:solidFill>
              </a:defRPr>
            </a:lvl1pPr>
            <a:extLst/>
          </a:lstStyle>
          <a:p>
            <a:pPr>
              <a:defRPr/>
            </a:pPr>
            <a:fld id="{26BAFE13-854A-4719-B232-B1E6AC03373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6"/>
          <p:cNvSpPr>
            <a:spLocks noGrp="1"/>
          </p:cNvSpPr>
          <p:nvPr>
            <p:ph type="dt" sz="half" idx="10"/>
          </p:nvPr>
        </p:nvSpPr>
        <p:spPr/>
        <p:txBody>
          <a:bodyPr/>
          <a:lstStyle>
            <a:lvl1pPr>
              <a:defRPr/>
            </a:lvl1pPr>
          </a:lstStyle>
          <a:p>
            <a:pPr>
              <a:defRPr/>
            </a:pPr>
            <a:fld id="{2D28DE6A-CD4B-420B-924E-9C59E6734B9C}" type="datetimeFigureOut">
              <a:rPr lang="en-US"/>
              <a:pPr>
                <a:defRPr/>
              </a:pPr>
              <a:t>10/26/2022</a:t>
            </a:fld>
            <a:endParaRPr lang="en-US" dirty="0"/>
          </a:p>
        </p:txBody>
      </p:sp>
      <p:sp>
        <p:nvSpPr>
          <p:cNvPr id="5" name="Нижний колонтитул 3"/>
          <p:cNvSpPr>
            <a:spLocks noGrp="1"/>
          </p:cNvSpPr>
          <p:nvPr>
            <p:ph type="ftr" sz="quarter" idx="11"/>
          </p:nvPr>
        </p:nvSpPr>
        <p:spPr/>
        <p:txBody>
          <a:bodyPr/>
          <a:lstStyle>
            <a:lvl1pPr>
              <a:defRPr/>
            </a:lvl1pPr>
          </a:lstStyle>
          <a:p>
            <a:pPr>
              <a:defRPr/>
            </a:pPr>
            <a:endParaRPr lang="en-US"/>
          </a:p>
        </p:txBody>
      </p:sp>
      <p:sp>
        <p:nvSpPr>
          <p:cNvPr id="6" name="Номер слайда 15"/>
          <p:cNvSpPr>
            <a:spLocks noGrp="1"/>
          </p:cNvSpPr>
          <p:nvPr>
            <p:ph type="sldNum" sz="quarter" idx="12"/>
          </p:nvPr>
        </p:nvSpPr>
        <p:spPr/>
        <p:txBody>
          <a:bodyPr/>
          <a:lstStyle>
            <a:lvl1pPr>
              <a:defRPr/>
            </a:lvl1pPr>
          </a:lstStyle>
          <a:p>
            <a:pPr>
              <a:defRPr/>
            </a:pPr>
            <a:fld id="{5F7C13A2-000D-4B80-9CCF-E32E2A941DD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anchor="t"/>
          <a:lstStyle>
            <a:lvl1pPr algn="r">
              <a:buNone/>
              <a:defRPr sz="4200" b="1" cap="all"/>
            </a:lvl1pPr>
            <a:extLst/>
          </a:lstStyle>
          <a:p>
            <a:r>
              <a:rPr lang="ru-RU" smtClean="0"/>
              <a:t>Образец заголовка</a:t>
            </a:r>
            <a:endParaRPr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4" name="Дата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92BA0475-E9AA-442C-AC60-A44BC28F4F1D}" type="datetimeFigureOut">
              <a:rPr lang="en-US"/>
              <a:pPr>
                <a:defRPr/>
              </a:pPr>
              <a:t>10/26/2022</a:t>
            </a:fld>
            <a:endParaRPr lang="en-US" dirty="0"/>
          </a:p>
        </p:txBody>
      </p:sp>
      <p:sp>
        <p:nvSpPr>
          <p:cNvPr id="5" name="Нижний колонтитул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Номер слайда 5"/>
          <p:cNvSpPr>
            <a:spLocks noGrp="1"/>
          </p:cNvSpPr>
          <p:nvPr>
            <p:ph type="sldNum" sz="quarter" idx="12"/>
          </p:nvPr>
        </p:nvSpPr>
        <p:spPr>
          <a:xfrm>
            <a:off x="6734175" y="6554788"/>
            <a:ext cx="587375" cy="228600"/>
          </a:xfrm>
        </p:spPr>
        <p:txBody>
          <a:bodyPr/>
          <a:lstStyle>
            <a:lvl1pPr>
              <a:defRPr/>
            </a:lvl1pPr>
            <a:extLst/>
          </a:lstStyle>
          <a:p>
            <a:pPr>
              <a:defRPr/>
            </a:pPr>
            <a:fld id="{23423E05-C927-4EB7-8DCB-EEAB8A2BCEDA}"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6"/>
          <p:cNvSpPr>
            <a:spLocks noGrp="1"/>
          </p:cNvSpPr>
          <p:nvPr>
            <p:ph type="dt" sz="half" idx="10"/>
          </p:nvPr>
        </p:nvSpPr>
        <p:spPr/>
        <p:txBody>
          <a:bodyPr/>
          <a:lstStyle>
            <a:lvl1pPr>
              <a:defRPr/>
            </a:lvl1pPr>
          </a:lstStyle>
          <a:p>
            <a:pPr>
              <a:defRPr/>
            </a:pPr>
            <a:fld id="{9D62D36A-D620-45A5-A18F-AAFC59C5DFF6}" type="datetimeFigureOut">
              <a:rPr lang="en-US"/>
              <a:pPr>
                <a:defRPr/>
              </a:pPr>
              <a:t>10/26/2022</a:t>
            </a:fld>
            <a:endParaRPr lang="en-US" dirty="0"/>
          </a:p>
        </p:txBody>
      </p:sp>
      <p:sp>
        <p:nvSpPr>
          <p:cNvPr id="6" name="Нижний колонтитул 3"/>
          <p:cNvSpPr>
            <a:spLocks noGrp="1"/>
          </p:cNvSpPr>
          <p:nvPr>
            <p:ph type="ftr" sz="quarter" idx="11"/>
          </p:nvPr>
        </p:nvSpPr>
        <p:spPr/>
        <p:txBody>
          <a:bodyPr/>
          <a:lstStyle>
            <a:lvl1pPr>
              <a:defRPr/>
            </a:lvl1pPr>
          </a:lstStyle>
          <a:p>
            <a:pPr>
              <a:defRPr/>
            </a:pPr>
            <a:endParaRPr lang="en-US"/>
          </a:p>
        </p:txBody>
      </p:sp>
      <p:sp>
        <p:nvSpPr>
          <p:cNvPr id="7" name="Номер слайда 15"/>
          <p:cNvSpPr>
            <a:spLocks noGrp="1"/>
          </p:cNvSpPr>
          <p:nvPr>
            <p:ph type="sldNum" sz="quarter" idx="12"/>
          </p:nvPr>
        </p:nvSpPr>
        <p:spPr/>
        <p:txBody>
          <a:bodyPr/>
          <a:lstStyle>
            <a:lvl1pPr>
              <a:defRPr/>
            </a:lvl1pPr>
          </a:lstStyle>
          <a:p>
            <a:pPr>
              <a:defRPr/>
            </a:pPr>
            <a:fld id="{FB5EABA0-4031-472E-A810-EC0EADDE4F8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lvl1pPr>
              <a:defRPr/>
            </a:lvl1pPr>
            <a:extLst/>
          </a:lstStyle>
          <a:p>
            <a:r>
              <a:rPr lang="ru-RU" smtClean="0"/>
              <a:t>Образец заголовка</a:t>
            </a:r>
            <a:endParaRPr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26"/>
          <p:cNvSpPr>
            <a:spLocks noGrp="1"/>
          </p:cNvSpPr>
          <p:nvPr>
            <p:ph type="dt" sz="half" idx="10"/>
          </p:nvPr>
        </p:nvSpPr>
        <p:spPr/>
        <p:txBody>
          <a:bodyPr/>
          <a:lstStyle>
            <a:lvl1pPr>
              <a:defRPr/>
            </a:lvl1pPr>
          </a:lstStyle>
          <a:p>
            <a:pPr>
              <a:defRPr/>
            </a:pPr>
            <a:fld id="{185739E6-BCA1-42B0-9A09-C7CBB4B8DA81}" type="datetimeFigureOut">
              <a:rPr lang="en-US"/>
              <a:pPr>
                <a:defRPr/>
              </a:pPr>
              <a:t>10/26/2022</a:t>
            </a:fld>
            <a:endParaRPr lang="en-US" dirty="0"/>
          </a:p>
        </p:txBody>
      </p:sp>
      <p:sp>
        <p:nvSpPr>
          <p:cNvPr id="8" name="Нижний колонтитул 3"/>
          <p:cNvSpPr>
            <a:spLocks noGrp="1"/>
          </p:cNvSpPr>
          <p:nvPr>
            <p:ph type="ftr" sz="quarter" idx="11"/>
          </p:nvPr>
        </p:nvSpPr>
        <p:spPr/>
        <p:txBody>
          <a:bodyPr/>
          <a:lstStyle>
            <a:lvl1pPr>
              <a:defRPr/>
            </a:lvl1pPr>
          </a:lstStyle>
          <a:p>
            <a:pPr>
              <a:defRPr/>
            </a:pPr>
            <a:endParaRPr lang="en-US"/>
          </a:p>
        </p:txBody>
      </p:sp>
      <p:sp>
        <p:nvSpPr>
          <p:cNvPr id="9" name="Номер слайда 15"/>
          <p:cNvSpPr>
            <a:spLocks noGrp="1"/>
          </p:cNvSpPr>
          <p:nvPr>
            <p:ph type="sldNum" sz="quarter" idx="12"/>
          </p:nvPr>
        </p:nvSpPr>
        <p:spPr/>
        <p:txBody>
          <a:bodyPr/>
          <a:lstStyle>
            <a:lvl1pPr>
              <a:defRPr/>
            </a:lvl1pPr>
          </a:lstStyle>
          <a:p>
            <a:pPr>
              <a:defRPr/>
            </a:pPr>
            <a:fld id="{9A03148C-5EF1-44F0-A08A-2FCD1BF16D6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lang="ru-RU" smtClean="0"/>
              <a:t>Образец заголовка</a:t>
            </a:r>
            <a:endParaRPr lang="en-US"/>
          </a:p>
        </p:txBody>
      </p:sp>
      <p:sp>
        <p:nvSpPr>
          <p:cNvPr id="3" name="Дата 26"/>
          <p:cNvSpPr>
            <a:spLocks noGrp="1"/>
          </p:cNvSpPr>
          <p:nvPr>
            <p:ph type="dt" sz="half" idx="10"/>
          </p:nvPr>
        </p:nvSpPr>
        <p:spPr/>
        <p:txBody>
          <a:bodyPr/>
          <a:lstStyle>
            <a:lvl1pPr>
              <a:defRPr/>
            </a:lvl1pPr>
          </a:lstStyle>
          <a:p>
            <a:pPr>
              <a:defRPr/>
            </a:pPr>
            <a:fld id="{5E7DBCD5-9D07-4E95-A166-ED94F542280D}" type="datetimeFigureOut">
              <a:rPr lang="en-US"/>
              <a:pPr>
                <a:defRPr/>
              </a:pPr>
              <a:t>10/26/2022</a:t>
            </a:fld>
            <a:endParaRPr lang="en-US" dirty="0"/>
          </a:p>
        </p:txBody>
      </p:sp>
      <p:sp>
        <p:nvSpPr>
          <p:cNvPr id="4" name="Нижний колонтитул 3"/>
          <p:cNvSpPr>
            <a:spLocks noGrp="1"/>
          </p:cNvSpPr>
          <p:nvPr>
            <p:ph type="ftr" sz="quarter" idx="11"/>
          </p:nvPr>
        </p:nvSpPr>
        <p:spPr/>
        <p:txBody>
          <a:bodyPr/>
          <a:lstStyle>
            <a:lvl1pPr>
              <a:defRPr/>
            </a:lvl1pPr>
          </a:lstStyle>
          <a:p>
            <a:pPr>
              <a:defRPr/>
            </a:pPr>
            <a:endParaRPr lang="en-US"/>
          </a:p>
        </p:txBody>
      </p:sp>
      <p:sp>
        <p:nvSpPr>
          <p:cNvPr id="5" name="Номер слайда 15"/>
          <p:cNvSpPr>
            <a:spLocks noGrp="1"/>
          </p:cNvSpPr>
          <p:nvPr>
            <p:ph type="sldNum" sz="quarter" idx="12"/>
          </p:nvPr>
        </p:nvSpPr>
        <p:spPr/>
        <p:txBody>
          <a:bodyPr/>
          <a:lstStyle>
            <a:lvl1pPr>
              <a:defRPr/>
            </a:lvl1pPr>
          </a:lstStyle>
          <a:p>
            <a:pPr>
              <a:defRPr/>
            </a:pPr>
            <a:fld id="{6A92C719-6D3D-4368-9440-901F9D5199C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26"/>
          <p:cNvSpPr>
            <a:spLocks noGrp="1"/>
          </p:cNvSpPr>
          <p:nvPr>
            <p:ph type="dt" sz="half" idx="10"/>
          </p:nvPr>
        </p:nvSpPr>
        <p:spPr/>
        <p:txBody>
          <a:bodyPr/>
          <a:lstStyle>
            <a:lvl1pPr>
              <a:defRPr/>
            </a:lvl1pPr>
          </a:lstStyle>
          <a:p>
            <a:pPr>
              <a:defRPr/>
            </a:pPr>
            <a:fld id="{A0E808A8-B4E5-4BF3-84BE-BDD9F16B4983}" type="datetimeFigureOut">
              <a:rPr lang="en-US"/>
              <a:pPr>
                <a:defRPr/>
              </a:pPr>
              <a:t>10/26/2022</a:t>
            </a:fld>
            <a:endParaRPr lang="en-US" dirty="0"/>
          </a:p>
        </p:txBody>
      </p:sp>
      <p:sp>
        <p:nvSpPr>
          <p:cNvPr id="3" name="Нижний колонтитул 3"/>
          <p:cNvSpPr>
            <a:spLocks noGrp="1"/>
          </p:cNvSpPr>
          <p:nvPr>
            <p:ph type="ftr" sz="quarter" idx="11"/>
          </p:nvPr>
        </p:nvSpPr>
        <p:spPr/>
        <p:txBody>
          <a:bodyPr/>
          <a:lstStyle>
            <a:lvl1pPr>
              <a:defRPr/>
            </a:lvl1pPr>
          </a:lstStyle>
          <a:p>
            <a:pPr>
              <a:defRPr/>
            </a:pPr>
            <a:endParaRPr lang="en-US"/>
          </a:p>
        </p:txBody>
      </p:sp>
      <p:sp>
        <p:nvSpPr>
          <p:cNvPr id="4" name="Номер слайда 15"/>
          <p:cNvSpPr>
            <a:spLocks noGrp="1"/>
          </p:cNvSpPr>
          <p:nvPr>
            <p:ph type="sldNum" sz="quarter" idx="12"/>
          </p:nvPr>
        </p:nvSpPr>
        <p:spPr/>
        <p:txBody>
          <a:bodyPr/>
          <a:lstStyle>
            <a:lvl1pPr>
              <a:defRPr/>
            </a:lvl1pPr>
          </a:lstStyle>
          <a:p>
            <a:pPr>
              <a:defRPr/>
            </a:pPr>
            <a:fld id="{299EEE34-957F-4A6C-952A-13132811EB0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ru-RU" smtClean="0"/>
              <a:t>Образец заголовка</a:t>
            </a:r>
            <a:endParaRPr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6"/>
          <p:cNvSpPr>
            <a:spLocks noGrp="1"/>
          </p:cNvSpPr>
          <p:nvPr>
            <p:ph type="dt" sz="half" idx="10"/>
          </p:nvPr>
        </p:nvSpPr>
        <p:spPr/>
        <p:txBody>
          <a:bodyPr/>
          <a:lstStyle>
            <a:lvl1pPr>
              <a:defRPr/>
            </a:lvl1pPr>
          </a:lstStyle>
          <a:p>
            <a:pPr>
              <a:defRPr/>
            </a:pPr>
            <a:fld id="{7E097C07-A1B2-4546-9C5E-EFC3264BEAB2}" type="datetimeFigureOut">
              <a:rPr lang="en-US"/>
              <a:pPr>
                <a:defRPr/>
              </a:pPr>
              <a:t>10/26/2022</a:t>
            </a:fld>
            <a:endParaRPr lang="en-US" dirty="0"/>
          </a:p>
        </p:txBody>
      </p:sp>
      <p:sp>
        <p:nvSpPr>
          <p:cNvPr id="6" name="Нижний колонтитул 3"/>
          <p:cNvSpPr>
            <a:spLocks noGrp="1"/>
          </p:cNvSpPr>
          <p:nvPr>
            <p:ph type="ftr" sz="quarter" idx="11"/>
          </p:nvPr>
        </p:nvSpPr>
        <p:spPr/>
        <p:txBody>
          <a:bodyPr/>
          <a:lstStyle>
            <a:lvl1pPr>
              <a:defRPr/>
            </a:lvl1pPr>
          </a:lstStyle>
          <a:p>
            <a:pPr>
              <a:defRPr/>
            </a:pPr>
            <a:endParaRPr lang="en-US"/>
          </a:p>
        </p:txBody>
      </p:sp>
      <p:sp>
        <p:nvSpPr>
          <p:cNvPr id="7" name="Номер слайда 15"/>
          <p:cNvSpPr>
            <a:spLocks noGrp="1"/>
          </p:cNvSpPr>
          <p:nvPr>
            <p:ph type="sldNum" sz="quarter" idx="12"/>
          </p:nvPr>
        </p:nvSpPr>
        <p:spPr/>
        <p:txBody>
          <a:bodyPr/>
          <a:lstStyle>
            <a:lvl1pPr>
              <a:defRPr/>
            </a:lvl1pPr>
          </a:lstStyle>
          <a:p>
            <a:pPr>
              <a:defRPr/>
            </a:pPr>
            <a:fld id="{438E2493-FCE3-4E09-82F8-8A2ECED8BB8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5" name="Прямоугольник 7"/>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6" name="Прямоугольник 8"/>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a:defRPr/>
            </a:pPr>
            <a:endParaRPr lang="en-US"/>
          </a:p>
        </p:txBody>
      </p:sp>
      <p:sp>
        <p:nvSpPr>
          <p:cNvPr id="2" name="Заголовок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ru-RU" smtClean="0"/>
              <a:t>Образец заголовка</a:t>
            </a:r>
            <a:endParaRPr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ru-RU" smtClean="0"/>
              <a:t>Образец текста</a:t>
            </a:r>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ru-RU" noProof="0" smtClean="0"/>
              <a:t>Вставка рисунка</a:t>
            </a:r>
            <a:endParaRPr lang="en-US" noProof="0" dirty="0"/>
          </a:p>
        </p:txBody>
      </p:sp>
      <p:sp>
        <p:nvSpPr>
          <p:cNvPr id="7" name="Дата 4"/>
          <p:cNvSpPr>
            <a:spLocks noGrp="1"/>
          </p:cNvSpPr>
          <p:nvPr>
            <p:ph type="dt" sz="half" idx="10"/>
          </p:nvPr>
        </p:nvSpPr>
        <p:spPr/>
        <p:txBody>
          <a:bodyPr/>
          <a:lstStyle>
            <a:lvl1pPr>
              <a:defRPr/>
            </a:lvl1pPr>
            <a:extLst/>
          </a:lstStyle>
          <a:p>
            <a:pPr>
              <a:defRPr/>
            </a:pPr>
            <a:fld id="{2A935CD8-6CF8-45A4-A735-36AC775FBE43}" type="datetimeFigureOut">
              <a:rPr lang="en-US"/>
              <a:pPr>
                <a:defRPr/>
              </a:pPr>
              <a:t>10/26/2022</a:t>
            </a:fld>
            <a:endParaRPr lang="en-US" dirty="0"/>
          </a:p>
        </p:txBody>
      </p:sp>
      <p:sp>
        <p:nvSpPr>
          <p:cNvPr id="8" name="Нижний колонтитул 5"/>
          <p:cNvSpPr>
            <a:spLocks noGrp="1"/>
          </p:cNvSpPr>
          <p:nvPr>
            <p:ph type="ftr" sz="quarter" idx="11"/>
          </p:nvPr>
        </p:nvSpPr>
        <p:spPr/>
        <p:txBody>
          <a:bodyPr/>
          <a:lstStyle>
            <a:lvl1pPr>
              <a:defRPr/>
            </a:lvl1pPr>
            <a:extLst/>
          </a:lstStyle>
          <a:p>
            <a:pPr>
              <a:defRPr/>
            </a:pPr>
            <a:endParaRPr lang="en-US"/>
          </a:p>
        </p:txBody>
      </p:sp>
      <p:sp>
        <p:nvSpPr>
          <p:cNvPr id="9" name="Номер слайда 6"/>
          <p:cNvSpPr>
            <a:spLocks noGrp="1"/>
          </p:cNvSpPr>
          <p:nvPr>
            <p:ph type="sldNum" sz="quarter" idx="12"/>
          </p:nvPr>
        </p:nvSpPr>
        <p:spPr/>
        <p:txBody>
          <a:bodyPr/>
          <a:lstStyle>
            <a:lvl1pPr>
              <a:defRPr/>
            </a:lvl1pPr>
            <a:extLst/>
          </a:lstStyle>
          <a:p>
            <a:pPr>
              <a:defRPr/>
            </a:pPr>
            <a:fld id="{90B9A2D9-E1D7-4E5C-B517-A7703D09FF4B}"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Заголовок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ru-RU" smtClean="0"/>
              <a:t>Образец заголовка</a:t>
            </a:r>
            <a:endParaRPr lang="en-US"/>
          </a:p>
        </p:txBody>
      </p:sp>
      <p:sp>
        <p:nvSpPr>
          <p:cNvPr id="1030" name="Текст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27" name="Дата 26"/>
          <p:cNvSpPr>
            <a:spLocks noGrp="1"/>
          </p:cNvSpPr>
          <p:nvPr>
            <p:ph type="dt" sz="half" idx="2"/>
          </p:nvPr>
        </p:nvSpPr>
        <p:spPr>
          <a:xfrm>
            <a:off x="4246563" y="6557963"/>
            <a:ext cx="2001837" cy="227012"/>
          </a:xfrm>
          <a:prstGeom prst="rect">
            <a:avLst/>
          </a:prstGeom>
        </p:spPr>
        <p:txBody>
          <a:bodyPr vert="horz" tIns="0" bIns="0" anchor="b"/>
          <a:lstStyle>
            <a:lvl1pPr algn="l" eaLnBrk="1" latinLnBrk="0" hangingPunct="1">
              <a:defRPr kumimoji="0" sz="1000">
                <a:solidFill>
                  <a:schemeClr val="tx2"/>
                </a:solidFill>
              </a:defRPr>
            </a:lvl1pPr>
            <a:extLst/>
          </a:lstStyle>
          <a:p>
            <a:pPr>
              <a:defRPr/>
            </a:pPr>
            <a:fld id="{DB000B3B-EF23-4D2D-A3F7-9DC1F1446943}" type="datetimeFigureOut">
              <a:rPr lang="en-US"/>
              <a:pPr>
                <a:defRPr/>
              </a:pPr>
              <a:t>10/26/2022</a:t>
            </a:fld>
            <a:endParaRPr lang="en-US" dirty="0"/>
          </a:p>
        </p:txBody>
      </p:sp>
      <p:sp>
        <p:nvSpPr>
          <p:cNvPr id="4" name="Нижний колонтитул 3"/>
          <p:cNvSpPr>
            <a:spLocks noGrp="1"/>
          </p:cNvSpPr>
          <p:nvPr>
            <p:ph type="ftr" sz="quarter" idx="3"/>
          </p:nvPr>
        </p:nvSpPr>
        <p:spPr>
          <a:xfrm>
            <a:off x="457200" y="6557963"/>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endParaRPr lang="en-US"/>
          </a:p>
        </p:txBody>
      </p:sp>
      <p:sp>
        <p:nvSpPr>
          <p:cNvPr id="16" name="Номер слайда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449F9D42-BFE6-4604-9399-3C692F6FC69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4" r:id="rId1"/>
    <p:sldLayoutId id="2147483703" r:id="rId2"/>
    <p:sldLayoutId id="2147483705" r:id="rId3"/>
    <p:sldLayoutId id="2147483702" r:id="rId4"/>
    <p:sldLayoutId id="2147483701" r:id="rId5"/>
    <p:sldLayoutId id="2147483700" r:id="rId6"/>
    <p:sldLayoutId id="2147483699" r:id="rId7"/>
    <p:sldLayoutId id="2147483698" r:id="rId8"/>
    <p:sldLayoutId id="2147483706" r:id="rId9"/>
    <p:sldLayoutId id="2147483697" r:id="rId10"/>
    <p:sldLayoutId id="214748370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ctrTitle" idx="4294967295"/>
          </p:nvPr>
        </p:nvSpPr>
        <p:spPr bwMode="auto">
          <a:xfrm>
            <a:off x="106136" y="2049236"/>
            <a:ext cx="7493227" cy="2660877"/>
          </a:xfrm>
        </p:spPr>
        <p:txBody>
          <a:bodyPr wrap="square" numCol="1" compatLnSpc="1">
            <a:prstTxWarp prst="textNoShape">
              <a:avLst/>
            </a:prstTxWarp>
            <a:normAutofit fontScale="90000"/>
          </a:bodyPr>
          <a:lstStyle/>
          <a:p>
            <a:pPr algn="ctr" eaLnBrk="1" fontAlgn="auto" hangingPunct="1">
              <a:spcAft>
                <a:spcPts val="0"/>
              </a:spcAft>
              <a:defRPr/>
            </a:pPr>
            <a:r>
              <a:rPr lang="uk-UA" sz="4900" cap="none" dirty="0" smtClean="0"/>
              <a:t> </a:t>
            </a:r>
            <a:r>
              <a:rPr lang="uk-UA" sz="3200" i="1" cap="none" dirty="0" smtClean="0">
                <a:solidFill>
                  <a:srgbClr val="660033"/>
                </a:solidFill>
                <a:latin typeface="Times New Roman" pitchFamily="18" charset="0"/>
                <a:cs typeface="Times New Roman" pitchFamily="18" charset="0"/>
              </a:rPr>
              <a:t>ЗВІТ ПРО РОБОТУ ФІНАНСОВОГО УПРАВЛІННЯ ВИКОНАВЧОГО КОМІТЕТУ БОРИСПІЛЬСЬКОЇ МІСЬКОЇ РАДИ </a:t>
            </a:r>
            <a:br>
              <a:rPr lang="uk-UA" sz="3200" i="1" cap="none" dirty="0" smtClean="0">
                <a:solidFill>
                  <a:srgbClr val="660033"/>
                </a:solidFill>
                <a:latin typeface="Times New Roman" pitchFamily="18" charset="0"/>
                <a:cs typeface="Times New Roman" pitchFamily="18" charset="0"/>
              </a:rPr>
            </a:br>
            <a:r>
              <a:rPr lang="uk-UA" sz="3200" i="1" cap="none" dirty="0" smtClean="0">
                <a:solidFill>
                  <a:srgbClr val="660033"/>
                </a:solidFill>
                <a:latin typeface="Times New Roman" pitchFamily="18" charset="0"/>
                <a:cs typeface="Times New Roman" pitchFamily="18" charset="0"/>
              </a:rPr>
              <a:t>за 9 місяців 2022 року</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2067" y="275773"/>
            <a:ext cx="1326696" cy="1598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1700212" y="0"/>
            <a:ext cx="6161087" cy="1273175"/>
          </a:xfrm>
          <a:gradFill flip="none" rotWithShape="1">
            <a:gsLst>
              <a:gs pos="0">
                <a:schemeClr val="accent3">
                  <a:lumMod val="40000"/>
                  <a:lumOff val="60000"/>
                  <a:alpha val="62000"/>
                </a:schemeClr>
              </a:gs>
              <a:gs pos="46000">
                <a:schemeClr val="accent3">
                  <a:lumMod val="95000"/>
                  <a:lumOff val="5000"/>
                  <a:alpha val="71000"/>
                </a:schemeClr>
              </a:gs>
              <a:gs pos="100000">
                <a:schemeClr val="accent3">
                  <a:lumMod val="60000"/>
                  <a:alpha val="50000"/>
                </a:schemeClr>
              </a:gs>
            </a:gsLst>
            <a:lin ang="2700000" scaled="1"/>
            <a:tileRect/>
          </a:gradFill>
        </p:spPr>
        <p:txBody>
          <a:bodyPr>
            <a:noAutofit/>
          </a:bodyPr>
          <a:lstStyle/>
          <a:p>
            <a:pPr algn="ctr" eaLnBrk="1" fontAlgn="auto" hangingPunct="1">
              <a:spcAft>
                <a:spcPts val="0"/>
              </a:spcAft>
              <a:defRPr/>
            </a:pPr>
            <a:r>
              <a:rPr lang="uk-UA" dirty="0">
                <a:solidFill>
                  <a:srgbClr val="002060"/>
                </a:solidFill>
                <a:latin typeface="Georgia" panose="02040502050405020303" pitchFamily="18" charset="0"/>
              </a:rPr>
              <a:t>взаємодія з іншими </a:t>
            </a:r>
            <a:br>
              <a:rPr lang="uk-UA" dirty="0">
                <a:solidFill>
                  <a:srgbClr val="002060"/>
                </a:solidFill>
                <a:latin typeface="Georgia" panose="02040502050405020303" pitchFamily="18" charset="0"/>
              </a:rPr>
            </a:br>
            <a:r>
              <a:rPr lang="uk-UA" dirty="0">
                <a:solidFill>
                  <a:srgbClr val="002060"/>
                </a:solidFill>
                <a:latin typeface="Georgia" panose="02040502050405020303" pitchFamily="18" charset="0"/>
              </a:rPr>
              <a:t>учасниками бюджетного </a:t>
            </a:r>
            <a:br>
              <a:rPr lang="uk-UA" dirty="0">
                <a:solidFill>
                  <a:srgbClr val="002060"/>
                </a:solidFill>
                <a:latin typeface="Georgia" panose="02040502050405020303" pitchFamily="18" charset="0"/>
              </a:rPr>
            </a:br>
            <a:r>
              <a:rPr lang="uk-UA" dirty="0">
                <a:solidFill>
                  <a:srgbClr val="002060"/>
                </a:solidFill>
                <a:latin typeface="Georgia" panose="02040502050405020303" pitchFamily="18" charset="0"/>
              </a:rPr>
              <a:t>процесу</a:t>
            </a:r>
            <a:endParaRPr lang="uk-UA" cap="none" dirty="0">
              <a:solidFill>
                <a:srgbClr val="002060"/>
              </a:solidFill>
              <a:latin typeface="Georgia" panose="02040502050405020303" pitchFamily="18" charset="0"/>
            </a:endParaRPr>
          </a:p>
        </p:txBody>
      </p:sp>
      <p:graphicFrame>
        <p:nvGraphicFramePr>
          <p:cNvPr id="6" name="Схема 5"/>
          <p:cNvGraphicFramePr/>
          <p:nvPr>
            <p:extLst>
              <p:ext uri="{D42A27DB-BD31-4B8C-83A1-F6EECF244321}">
                <p14:modId xmlns:p14="http://schemas.microsoft.com/office/powerpoint/2010/main" val="695764644"/>
              </p:ext>
            </p:extLst>
          </p:nvPr>
        </p:nvGraphicFramePr>
        <p:xfrm>
          <a:off x="74530" y="1559705"/>
          <a:ext cx="8344130" cy="50010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819" name="TextBox 6"/>
          <p:cNvSpPr txBox="1">
            <a:spLocks noChangeArrowheads="1"/>
          </p:cNvSpPr>
          <p:nvPr/>
        </p:nvSpPr>
        <p:spPr bwMode="auto">
          <a:xfrm>
            <a:off x="401638" y="3605213"/>
            <a:ext cx="2370137" cy="822325"/>
          </a:xfrm>
          <a:prstGeom prst="rect">
            <a:avLst/>
          </a:prstGeom>
          <a:noFill/>
          <a:ln w="9525">
            <a:noFill/>
            <a:miter lim="800000"/>
            <a:headEnd/>
            <a:tailEnd/>
          </a:ln>
        </p:spPr>
        <p:txBody>
          <a:bodyPr>
            <a:spAutoFit/>
          </a:bodyPr>
          <a:lstStyle/>
          <a:p>
            <a:pPr algn="ctr"/>
            <a:r>
              <a:rPr lang="uk-UA" sz="2400" b="1">
                <a:latin typeface="Georgia" pitchFamily="18" charset="0"/>
              </a:rPr>
              <a:t>Фінансове управління</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lnSpc>
                <a:spcPts val="2700"/>
              </a:lnSpc>
            </a:pPr>
            <a:r>
              <a:rPr lang="uk-UA" sz="2400" b="0" i="1" dirty="0" smtClean="0">
                <a:solidFill>
                  <a:schemeClr val="accent4"/>
                </a:solidFill>
                <a:latin typeface="Times New Roman" pitchFamily="18" charset="0"/>
                <a:cs typeface="Times New Roman" pitchFamily="18" charset="0"/>
              </a:rPr>
              <a:t>Основні показники поточної роботи фінансового  управління за 9 місяців 2022 року</a:t>
            </a:r>
            <a:endParaRPr lang="uk-UA" sz="2400" b="0" i="1" dirty="0">
              <a:solidFill>
                <a:schemeClr val="accent4"/>
              </a:solidFill>
              <a:latin typeface="Times New Roman" pitchFamily="18" charset="0"/>
              <a:cs typeface="Times New Roman" pitchFamily="18" charset="0"/>
            </a:endParaRPr>
          </a:p>
        </p:txBody>
      </p:sp>
      <p:sp>
        <p:nvSpPr>
          <p:cNvPr id="3" name="Объект 2"/>
          <p:cNvSpPr>
            <a:spLocks noGrp="1"/>
          </p:cNvSpPr>
          <p:nvPr>
            <p:ph idx="1"/>
          </p:nvPr>
        </p:nvSpPr>
        <p:spPr/>
        <p:txBody>
          <a:bodyPr/>
          <a:lstStyle/>
          <a:p>
            <a:pPr eaLnBrk="1" hangingPunct="1">
              <a:lnSpc>
                <a:spcPct val="110000"/>
              </a:lnSpc>
            </a:pPr>
            <a:r>
              <a:rPr lang="uk-UA" sz="1600" b="1" i="1" dirty="0">
                <a:latin typeface="Times New Roman" pitchFamily="18" charset="0"/>
                <a:cs typeface="Times New Roman" pitchFamily="18" charset="0"/>
              </a:rPr>
              <a:t>12 разів вносилися зміни по уточненню бюджету, на  виконання яких виписано 660 довідок про зміни.</a:t>
            </a:r>
          </a:p>
          <a:p>
            <a:pPr eaLnBrk="1" hangingPunct="1">
              <a:lnSpc>
                <a:spcPct val="110000"/>
              </a:lnSpc>
            </a:pPr>
            <a:r>
              <a:rPr lang="uk-UA" sz="1600" b="1" i="1" dirty="0">
                <a:latin typeface="Times New Roman" pitchFamily="18" charset="0"/>
                <a:cs typeface="Times New Roman" pitchFamily="18" charset="0"/>
              </a:rPr>
              <a:t>Підготовлено 938  розпоряджень про виділення коштів  (у середньому 24 на тиждень).</a:t>
            </a:r>
          </a:p>
          <a:p>
            <a:pPr eaLnBrk="1" hangingPunct="1">
              <a:lnSpc>
                <a:spcPct val="110000"/>
              </a:lnSpc>
            </a:pPr>
            <a:r>
              <a:rPr lang="uk-UA" sz="1600" b="1" i="1" dirty="0">
                <a:latin typeface="Times New Roman" pitchFamily="18" charset="0"/>
                <a:cs typeface="Times New Roman" pitchFamily="18" charset="0"/>
              </a:rPr>
              <a:t>Проведено 121 експертиз місцевих програм та змін до них, та надано 22 відповідних висновків.</a:t>
            </a:r>
          </a:p>
          <a:p>
            <a:pPr eaLnBrk="1" hangingPunct="1">
              <a:lnSpc>
                <a:spcPct val="110000"/>
              </a:lnSpc>
            </a:pPr>
            <a:r>
              <a:rPr lang="uk-UA" sz="1600" b="1" i="1" dirty="0">
                <a:latin typeface="Times New Roman" pitchFamily="18" charset="0"/>
                <a:cs typeface="Times New Roman" pitchFamily="18" charset="0"/>
              </a:rPr>
              <a:t>Відповідно до затвердженого графіку перевірки кошторисів проведена експертиза 536</a:t>
            </a:r>
            <a:r>
              <a:rPr lang="uk-UA" sz="1600" b="1" i="1" dirty="0">
                <a:solidFill>
                  <a:srgbClr val="FF0000"/>
                </a:solidFill>
                <a:latin typeface="Times New Roman" pitchFamily="18" charset="0"/>
                <a:cs typeface="Times New Roman" pitchFamily="18" charset="0"/>
              </a:rPr>
              <a:t> </a:t>
            </a:r>
            <a:r>
              <a:rPr lang="uk-UA" sz="1600" b="1" i="1" dirty="0">
                <a:latin typeface="Times New Roman" pitchFamily="18" charset="0"/>
                <a:cs typeface="Times New Roman" pitchFamily="18" charset="0"/>
              </a:rPr>
              <a:t>кошторисів, планів асигнувань та розрахунків до них, штатних розписів, з них (по міськвиконкому – 18</a:t>
            </a:r>
            <a:r>
              <a:rPr lang="uk-UA" sz="1600" b="1" i="1" dirty="0">
                <a:solidFill>
                  <a:srgbClr val="FF0000"/>
                </a:solidFill>
                <a:latin typeface="Times New Roman" pitchFamily="18" charset="0"/>
                <a:cs typeface="Times New Roman" pitchFamily="18" charset="0"/>
              </a:rPr>
              <a:t> </a:t>
            </a:r>
            <a:r>
              <a:rPr lang="uk-UA" sz="1600" b="1" i="1" dirty="0">
                <a:latin typeface="Times New Roman" pitchFamily="18" charset="0"/>
                <a:cs typeface="Times New Roman" pitchFamily="18" charset="0"/>
              </a:rPr>
              <a:t>пакетів документів; по управлінню  соціального захисту населення – 7; по управлінню культури, молоді та спорту – 8; по управлінню освіти і науки – 12; по головному управлінню житлово-комунального господарства – 13; по управлінню містобудування та архітектури –  1; по фінансовому управлінню – 5, по управлінню капітального будівництва</a:t>
            </a:r>
            <a:r>
              <a:rPr lang="uk-UA" sz="1600" b="1" i="1" dirty="0">
                <a:solidFill>
                  <a:srgbClr val="FF0000"/>
                </a:solidFill>
                <a:latin typeface="Times New Roman" pitchFamily="18" charset="0"/>
                <a:cs typeface="Times New Roman" pitchFamily="18" charset="0"/>
              </a:rPr>
              <a:t> </a:t>
            </a:r>
            <a:r>
              <a:rPr lang="uk-UA" sz="1600" b="1" i="1" dirty="0">
                <a:latin typeface="Times New Roman" pitchFamily="18" charset="0"/>
                <a:cs typeface="Times New Roman" pitchFamily="18" charset="0"/>
              </a:rPr>
              <a:t>– 10;</a:t>
            </a:r>
            <a:r>
              <a:rPr lang="uk-UA" sz="1600" b="1" i="1" dirty="0">
                <a:solidFill>
                  <a:srgbClr val="FF0000"/>
                </a:solidFill>
                <a:latin typeface="Times New Roman" pitchFamily="18" charset="0"/>
                <a:cs typeface="Times New Roman" pitchFamily="18" charset="0"/>
              </a:rPr>
              <a:t> </a:t>
            </a:r>
            <a:r>
              <a:rPr lang="uk-UA" sz="1600" b="1" i="1" dirty="0">
                <a:latin typeface="Times New Roman" pitchFamily="18" charset="0"/>
                <a:cs typeface="Times New Roman" pitchFamily="18" charset="0"/>
              </a:rPr>
              <a:t>по службі у справах дітей – 4; по відділу Державного  архітектурно-будівельного контролю –</a:t>
            </a:r>
            <a:r>
              <a:rPr lang="uk-UA" sz="1600" b="1" i="1" dirty="0">
                <a:solidFill>
                  <a:srgbClr val="FF0000"/>
                </a:solidFill>
                <a:latin typeface="Times New Roman" pitchFamily="18" charset="0"/>
                <a:cs typeface="Times New Roman" pitchFamily="18" charset="0"/>
              </a:rPr>
              <a:t> </a:t>
            </a:r>
            <a:r>
              <a:rPr lang="uk-UA" sz="1600" b="1" i="1" dirty="0">
                <a:latin typeface="Times New Roman" pitchFamily="18" charset="0"/>
                <a:cs typeface="Times New Roman" pitchFamily="18" charset="0"/>
              </a:rPr>
              <a:t>1; управлінню молоді та спорту - 5)</a:t>
            </a:r>
            <a:r>
              <a:rPr lang="uk-UA" sz="1600" b="1" i="1" dirty="0">
                <a:solidFill>
                  <a:srgbClr val="FF0000"/>
                </a:solidFill>
                <a:latin typeface="Times New Roman" pitchFamily="18" charset="0"/>
                <a:cs typeface="Times New Roman" pitchFamily="18" charset="0"/>
              </a:rPr>
              <a:t> </a:t>
            </a:r>
            <a:r>
              <a:rPr lang="uk-UA" sz="1600" b="1" i="1" dirty="0">
                <a:latin typeface="Times New Roman" pitchFamily="18" charset="0"/>
                <a:cs typeface="Times New Roman" pitchFamily="18" charset="0"/>
              </a:rPr>
              <a:t>. За результатами експертизи складено 11 висновків про підсумки  розгляду кошторисів.</a:t>
            </a:r>
          </a:p>
          <a:p>
            <a:endParaRPr lang="uk-UA" sz="1600" b="1" i="1" dirty="0">
              <a:latin typeface="Times New Roman" pitchFamily="18" charset="0"/>
              <a:cs typeface="Times New Roman" pitchFamily="18" charset="0"/>
            </a:endParaRPr>
          </a:p>
        </p:txBody>
      </p:sp>
    </p:spTree>
    <p:extLst>
      <p:ext uri="{BB962C8B-B14F-4D97-AF65-F5344CB8AC3E}">
        <p14:creationId xmlns:p14="http://schemas.microsoft.com/office/powerpoint/2010/main" val="99864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lnSpc>
                <a:spcPts val="2700"/>
              </a:lnSpc>
            </a:pPr>
            <a:r>
              <a:rPr lang="uk-UA" sz="2400" b="0" i="1" dirty="0" smtClean="0">
                <a:solidFill>
                  <a:schemeClr val="accent4"/>
                </a:solidFill>
                <a:latin typeface="Times New Roman" pitchFamily="18" charset="0"/>
                <a:cs typeface="Times New Roman" pitchFamily="18" charset="0"/>
              </a:rPr>
              <a:t>Основні показники поточної роботи фінансового  управління за 9 місяців 2022 року</a:t>
            </a:r>
            <a:endParaRPr lang="uk-UA" sz="2400" b="0" i="1" dirty="0">
              <a:solidFill>
                <a:schemeClr val="accent4"/>
              </a:solidFill>
              <a:latin typeface="Times New Roman" pitchFamily="18" charset="0"/>
              <a:cs typeface="Times New Roman" pitchFamily="18" charset="0"/>
            </a:endParaRPr>
          </a:p>
        </p:txBody>
      </p:sp>
      <p:sp>
        <p:nvSpPr>
          <p:cNvPr id="3" name="Объект 2"/>
          <p:cNvSpPr>
            <a:spLocks noGrp="1"/>
          </p:cNvSpPr>
          <p:nvPr>
            <p:ph idx="1"/>
          </p:nvPr>
        </p:nvSpPr>
        <p:spPr/>
        <p:txBody>
          <a:bodyPr/>
          <a:lstStyle/>
          <a:p>
            <a:r>
              <a:rPr lang="uk-UA" sz="1600" b="1" i="1" dirty="0" smtClean="0">
                <a:latin typeface="Times New Roman" pitchFamily="18" charset="0"/>
                <a:cs typeface="Times New Roman" pitchFamily="18" charset="0"/>
              </a:rPr>
              <a:t>Підготовлено та направлено до Департаменту фінансів 76 інформацій, а саме:</a:t>
            </a:r>
          </a:p>
          <a:p>
            <a:pPr>
              <a:buFontTx/>
              <a:buChar char="-"/>
            </a:pPr>
            <a:r>
              <a:rPr lang="uk-UA" sz="1600" b="1" i="1" dirty="0" smtClean="0">
                <a:latin typeface="Times New Roman" pitchFamily="18" charset="0"/>
                <a:cs typeface="Times New Roman" pitchFamily="18" charset="0"/>
              </a:rPr>
              <a:t>9 інформацій про стан фінансування соціальних виплат;</a:t>
            </a:r>
          </a:p>
          <a:p>
            <a:pPr>
              <a:buFontTx/>
              <a:buChar char="-"/>
            </a:pPr>
            <a:r>
              <a:rPr lang="uk-UA" sz="1600" b="1" i="1" dirty="0" smtClean="0">
                <a:latin typeface="Times New Roman" pitchFamily="18" charset="0"/>
                <a:cs typeface="Times New Roman" pitchFamily="18" charset="0"/>
              </a:rPr>
              <a:t>8 інформацій щодо розподілу вільного залишку коштів;</a:t>
            </a:r>
          </a:p>
          <a:p>
            <a:pPr>
              <a:buFontTx/>
              <a:buChar char="-"/>
            </a:pPr>
            <a:r>
              <a:rPr lang="uk-UA" sz="1600" b="1" i="1" dirty="0" smtClean="0">
                <a:latin typeface="Times New Roman" pitchFamily="18" charset="0"/>
                <a:cs typeface="Times New Roman" pitchFamily="18" charset="0"/>
              </a:rPr>
              <a:t>2 інформації щодо чисельності працівників та фонду оплати праці по єдиній тарифній сітці;</a:t>
            </a:r>
          </a:p>
          <a:p>
            <a:pPr>
              <a:buFontTx/>
              <a:buChar char="-"/>
            </a:pPr>
            <a:r>
              <a:rPr lang="uk-UA" sz="1600" b="1" i="1" dirty="0" smtClean="0">
                <a:latin typeface="Times New Roman" pitchFamily="18" charset="0"/>
                <a:cs typeface="Times New Roman" pitchFamily="18" charset="0"/>
              </a:rPr>
              <a:t>9 інформації  щодо перевиконання дохідної частини бюджету;</a:t>
            </a:r>
          </a:p>
          <a:p>
            <a:pPr>
              <a:buFontTx/>
              <a:buChar char="-"/>
            </a:pPr>
            <a:r>
              <a:rPr lang="uk-UA" sz="1600" b="1" i="1" dirty="0" smtClean="0">
                <a:latin typeface="Times New Roman" pitchFamily="18" charset="0"/>
                <a:cs typeface="Times New Roman" pitchFamily="18" charset="0"/>
              </a:rPr>
              <a:t>4 інформації щодо обсягів видатків на оздоровлення та відпочинок дітей;</a:t>
            </a:r>
          </a:p>
          <a:p>
            <a:pPr>
              <a:buFontTx/>
              <a:buChar char="-"/>
            </a:pPr>
            <a:r>
              <a:rPr lang="uk-UA" sz="1600" b="1" i="1" dirty="0" smtClean="0">
                <a:latin typeface="Times New Roman" pitchFamily="18" charset="0"/>
                <a:cs typeface="Times New Roman" pitchFamily="18" charset="0"/>
              </a:rPr>
              <a:t>9 інформацій про стан нарахування заробітної плати працівникам бюджетної сфери;</a:t>
            </a:r>
          </a:p>
          <a:p>
            <a:pPr>
              <a:buFontTx/>
              <a:buChar char="-"/>
            </a:pPr>
            <a:r>
              <a:rPr lang="uk-UA" sz="1600" b="1" i="1" dirty="0">
                <a:latin typeface="Times New Roman" pitchFamily="18" charset="0"/>
                <a:cs typeface="Times New Roman" pitchFamily="18" charset="0"/>
              </a:rPr>
              <a:t>5</a:t>
            </a:r>
            <a:r>
              <a:rPr lang="uk-UA" sz="1600" b="1" i="1" dirty="0" smtClean="0">
                <a:latin typeface="Times New Roman" pitchFamily="18" charset="0"/>
                <a:cs typeface="Times New Roman" pitchFamily="18" charset="0"/>
              </a:rPr>
              <a:t> інформації про підтримку внутрішньо-переміщених осіб;</a:t>
            </a:r>
          </a:p>
          <a:p>
            <a:pPr>
              <a:buFontTx/>
              <a:buChar char="-"/>
            </a:pPr>
            <a:r>
              <a:rPr lang="uk-UA" sz="1600" b="1" i="1" dirty="0" smtClean="0">
                <a:latin typeface="Times New Roman" pitchFamily="18" charset="0"/>
                <a:cs typeface="Times New Roman" pitchFamily="18" charset="0"/>
              </a:rPr>
              <a:t>9 інформацій щодо незабезпеченості у видатках на заробітну плату та енергоносії;</a:t>
            </a:r>
          </a:p>
          <a:p>
            <a:pPr>
              <a:buFontTx/>
              <a:buChar char="-"/>
            </a:pPr>
            <a:r>
              <a:rPr lang="uk-UA" sz="1600" b="1" i="1" dirty="0" smtClean="0">
                <a:latin typeface="Times New Roman" pitchFamily="18" charset="0"/>
                <a:cs typeface="Times New Roman" pitchFamily="18" charset="0"/>
              </a:rPr>
              <a:t>9 інформацій про аналіз показників місцевого бюджету в розрізі доходів та видатків;</a:t>
            </a:r>
          </a:p>
          <a:p>
            <a:pPr>
              <a:buFontTx/>
              <a:buChar char="-"/>
            </a:pPr>
            <a:r>
              <a:rPr lang="uk-UA" sz="1600" b="1" i="1" dirty="0" smtClean="0">
                <a:latin typeface="Times New Roman" pitchFamily="18" charset="0"/>
                <a:cs typeface="Times New Roman" pitchFamily="18" charset="0"/>
              </a:rPr>
              <a:t>12 інформацій щодо внесення змін до рішення про бюджет.</a:t>
            </a:r>
          </a:p>
          <a:p>
            <a:pPr>
              <a:buFontTx/>
              <a:buChar char="-"/>
            </a:pPr>
            <a:endParaRPr lang="uk-UA" sz="1600" b="1" i="1" dirty="0" smtClean="0">
              <a:latin typeface="Times New Roman" pitchFamily="18" charset="0"/>
              <a:cs typeface="Times New Roman" pitchFamily="18" charset="0"/>
            </a:endParaRPr>
          </a:p>
          <a:p>
            <a:endParaRPr lang="uk-UA" sz="1600" b="1" i="1" dirty="0">
              <a:latin typeface="Times New Roman" pitchFamily="18" charset="0"/>
              <a:cs typeface="Times New Roman" pitchFamily="18" charset="0"/>
            </a:endParaRPr>
          </a:p>
        </p:txBody>
      </p:sp>
    </p:spTree>
    <p:extLst>
      <p:ext uri="{BB962C8B-B14F-4D97-AF65-F5344CB8AC3E}">
        <p14:creationId xmlns:p14="http://schemas.microsoft.com/office/powerpoint/2010/main" val="26255861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lnSpc>
                <a:spcPts val="2700"/>
              </a:lnSpc>
            </a:pPr>
            <a:r>
              <a:rPr lang="uk-UA" sz="2400" b="0" i="1" dirty="0" smtClean="0">
                <a:solidFill>
                  <a:schemeClr val="accent4"/>
                </a:solidFill>
                <a:latin typeface="Times New Roman" pitchFamily="18" charset="0"/>
                <a:cs typeface="Times New Roman" pitchFamily="18" charset="0"/>
              </a:rPr>
              <a:t>Основні показники поточної роботи фінансового  управління за 9 місяців 2022 року</a:t>
            </a:r>
            <a:endParaRPr lang="uk-UA" sz="2400" b="0" i="1" dirty="0">
              <a:solidFill>
                <a:schemeClr val="accent4"/>
              </a:solidFill>
              <a:latin typeface="Times New Roman" pitchFamily="18" charset="0"/>
              <a:cs typeface="Times New Roman" pitchFamily="18" charset="0"/>
            </a:endParaRPr>
          </a:p>
        </p:txBody>
      </p:sp>
      <p:sp>
        <p:nvSpPr>
          <p:cNvPr id="3" name="Объект 2"/>
          <p:cNvSpPr>
            <a:spLocks noGrp="1"/>
          </p:cNvSpPr>
          <p:nvPr>
            <p:ph idx="1"/>
          </p:nvPr>
        </p:nvSpPr>
        <p:spPr/>
        <p:txBody>
          <a:bodyPr/>
          <a:lstStyle/>
          <a:p>
            <a:pPr eaLnBrk="1" hangingPunct="1">
              <a:lnSpc>
                <a:spcPct val="110000"/>
              </a:lnSpc>
            </a:pPr>
            <a:r>
              <a:rPr lang="uk-UA" sz="1600" b="1" i="1" dirty="0">
                <a:latin typeface="Times New Roman" pitchFamily="18" charset="0"/>
                <a:cs typeface="Times New Roman" pitchFamily="18" charset="0"/>
              </a:rPr>
              <a:t>Перевірено  215 паспортів бюджетних програм, зважаючи, що бюджет міста 2022 року сформований відповідно до ст. 20 Бюджетного кодексу України за програмно-цільовим методом.</a:t>
            </a:r>
          </a:p>
          <a:p>
            <a:pPr eaLnBrk="1" hangingPunct="1"/>
            <a:r>
              <a:rPr lang="uk-UA" sz="1600" b="1" i="1" dirty="0">
                <a:latin typeface="Times New Roman" pitchFamily="18" charset="0"/>
                <a:cs typeface="Times New Roman" pitchFamily="18" charset="0"/>
              </a:rPr>
              <a:t>В процесі формування бюджету територіальної громади  на 2022 рік опрацьовано 75 бюджетних запитів за програмно-цільовим методом поданих головними розпорядниками бюджетних коштів та проведена відповідна робота по включенню бюджетних запитів до проекту бюджету територіальної громади.</a:t>
            </a:r>
          </a:p>
          <a:p>
            <a:pPr eaLnBrk="1" hangingPunct="1"/>
            <a:r>
              <a:rPr lang="uk-UA" sz="1600" b="1" i="1" dirty="0">
                <a:latin typeface="Times New Roman" pitchFamily="18" charset="0"/>
                <a:cs typeface="Times New Roman" pitchFamily="18" charset="0"/>
              </a:rPr>
              <a:t>Сформовано зведення планових та звітних показників по мережі, штатах та контингентах місцевого бюджету. </a:t>
            </a:r>
          </a:p>
          <a:p>
            <a:pPr eaLnBrk="1" hangingPunct="1"/>
            <a:r>
              <a:rPr lang="uk-UA" sz="1600" b="1" i="1" dirty="0">
                <a:latin typeface="Times New Roman" pitchFamily="18" charset="0"/>
                <a:cs typeface="Times New Roman" pitchFamily="18" charset="0"/>
              </a:rPr>
              <a:t>Здійснюється щоденний моніторинг надходжень в розрізі 36 джерел доходів.</a:t>
            </a:r>
          </a:p>
          <a:p>
            <a:pPr eaLnBrk="1" hangingPunct="1"/>
            <a:r>
              <a:rPr lang="uk-UA" sz="1600" b="1" i="1" dirty="0">
                <a:latin typeface="Times New Roman" pitchFamily="18" charset="0"/>
                <a:cs typeface="Times New Roman" pitchFamily="18" charset="0"/>
              </a:rPr>
              <a:t>Щомісячно здійснюється  аналіз надходжень до бюджету громади в порівнянні з минулим періодом. </a:t>
            </a:r>
          </a:p>
          <a:p>
            <a:pPr eaLnBrk="1" hangingPunct="1"/>
            <a:r>
              <a:rPr lang="uk-UA" sz="1600" b="1" i="1" dirty="0">
                <a:latin typeface="Times New Roman" pitchFamily="18" charset="0"/>
                <a:cs typeface="Times New Roman" pitchFamily="18" charset="0"/>
              </a:rPr>
              <a:t>За 9 місяців 2022 року підготовлено та направлено до Департаменту фінансів Київської облдержадміністрації ,  Київської облдержадміністрації, Асоціації міст України та інших установ   інформацій  по доходах міського бюджету в кількості 47. </a:t>
            </a:r>
          </a:p>
          <a:p>
            <a:endParaRPr lang="uk-UA" sz="1600" b="1" i="1" dirty="0">
              <a:latin typeface="Times New Roman" pitchFamily="18" charset="0"/>
              <a:cs typeface="Times New Roman" pitchFamily="18" charset="0"/>
            </a:endParaRPr>
          </a:p>
        </p:txBody>
      </p:sp>
    </p:spTree>
    <p:extLst>
      <p:ext uri="{BB962C8B-B14F-4D97-AF65-F5344CB8AC3E}">
        <p14:creationId xmlns:p14="http://schemas.microsoft.com/office/powerpoint/2010/main" val="27726652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lnSpc>
                <a:spcPts val="2700"/>
              </a:lnSpc>
            </a:pPr>
            <a:r>
              <a:rPr lang="uk-UA" sz="2400" b="0" i="1" dirty="0" smtClean="0">
                <a:solidFill>
                  <a:schemeClr val="accent4"/>
                </a:solidFill>
                <a:latin typeface="Times New Roman" pitchFamily="18" charset="0"/>
                <a:cs typeface="Times New Roman" pitchFamily="18" charset="0"/>
              </a:rPr>
              <a:t>Основні показники поточної роботи фінансового  управління за 9 місяців 2022 року</a:t>
            </a:r>
            <a:endParaRPr lang="uk-UA" sz="2400" b="0" i="1" dirty="0">
              <a:solidFill>
                <a:schemeClr val="accent4"/>
              </a:solidFill>
              <a:latin typeface="Times New Roman" pitchFamily="18" charset="0"/>
              <a:cs typeface="Times New Roman" pitchFamily="18" charset="0"/>
            </a:endParaRPr>
          </a:p>
        </p:txBody>
      </p:sp>
      <p:sp>
        <p:nvSpPr>
          <p:cNvPr id="3" name="Объект 2"/>
          <p:cNvSpPr>
            <a:spLocks noGrp="1"/>
          </p:cNvSpPr>
          <p:nvPr>
            <p:ph idx="1"/>
          </p:nvPr>
        </p:nvSpPr>
        <p:spPr/>
        <p:txBody>
          <a:bodyPr/>
          <a:lstStyle/>
          <a:p>
            <a:pPr algn="just"/>
            <a:r>
              <a:rPr lang="uk-UA" sz="1600" b="1" i="1" dirty="0">
                <a:latin typeface="Times New Roman" pitchFamily="18" charset="0"/>
                <a:cs typeface="Times New Roman" pitchFamily="18" charset="0"/>
              </a:rPr>
              <a:t>Підготовлено та направлено  14 листів - відповідей підприємствам та фізичним - особам підприємцям  щодо ставок місцевих податків та зборів.</a:t>
            </a:r>
          </a:p>
          <a:p>
            <a:pPr algn="just"/>
            <a:r>
              <a:rPr lang="uk-UA" sz="1600" b="1" i="1" dirty="0">
                <a:latin typeface="Times New Roman" pitchFamily="18" charset="0"/>
                <a:cs typeface="Times New Roman" pitchFamily="18" charset="0"/>
              </a:rPr>
              <a:t>Зареєстровано та погоджено 147 електронних висновків про та/або надміру сплачених грошових </a:t>
            </a:r>
            <a:r>
              <a:rPr lang="uk-UA" sz="1600" b="1" i="1" dirty="0" err="1">
                <a:latin typeface="Times New Roman" pitchFamily="18" charset="0"/>
                <a:cs typeface="Times New Roman" pitchFamily="18" charset="0"/>
              </a:rPr>
              <a:t>зобов</a:t>
            </a:r>
            <a:r>
              <a:rPr lang="en-US" sz="1600" b="1" i="1" dirty="0">
                <a:latin typeface="Times New Roman" pitchFamily="18" charset="0"/>
                <a:cs typeface="Times New Roman" pitchFamily="18" charset="0"/>
              </a:rPr>
              <a:t>’</a:t>
            </a:r>
            <a:r>
              <a:rPr lang="uk-UA" sz="1600" b="1" i="1" dirty="0" err="1">
                <a:latin typeface="Times New Roman" pitchFamily="18" charset="0"/>
                <a:cs typeface="Times New Roman" pitchFamily="18" charset="0"/>
              </a:rPr>
              <a:t>язань</a:t>
            </a:r>
            <a:r>
              <a:rPr lang="uk-UA" sz="1600" b="1" i="1" dirty="0">
                <a:latin typeface="Times New Roman" pitchFamily="18" charset="0"/>
                <a:cs typeface="Times New Roman" pitchFamily="18" charset="0"/>
              </a:rPr>
              <a:t> та пені за платежами.</a:t>
            </a:r>
          </a:p>
          <a:p>
            <a:pPr algn="just"/>
            <a:r>
              <a:rPr lang="uk-UA" sz="1600" b="1" i="1" dirty="0">
                <a:latin typeface="Times New Roman" pitchFamily="18" charset="0"/>
                <a:cs typeface="Times New Roman" pitchFamily="18" charset="0"/>
              </a:rPr>
              <a:t>Опрацьовано та погоджено 444 електронних повідомлень про повернення надміру утриманих (сплачених) сум ПДФО.</a:t>
            </a:r>
          </a:p>
          <a:p>
            <a:pPr algn="just"/>
            <a:r>
              <a:rPr lang="uk-UA" sz="1600" b="1" i="1" dirty="0">
                <a:latin typeface="Times New Roman" pitchFamily="18" charset="0"/>
                <a:cs typeface="Times New Roman" pitchFamily="18" charset="0"/>
              </a:rPr>
              <a:t>Підготовлено та направлено  до Департаменту фінансів 9 інформацій про дебіторську та кредиторську заборгованість місцевого бюджету та  пояснення  причин її виникнення.</a:t>
            </a:r>
          </a:p>
          <a:p>
            <a:pPr algn="just"/>
            <a:r>
              <a:rPr lang="uk-UA" sz="1600" b="1" i="1" dirty="0">
                <a:latin typeface="Times New Roman" pitchFamily="18" charset="0"/>
                <a:cs typeface="Times New Roman" pitchFamily="18" charset="0"/>
              </a:rPr>
              <a:t>Перевірено 124 квартальних звіти розпорядників бюджетних коштів про виконання кошторисів.</a:t>
            </a:r>
          </a:p>
          <a:p>
            <a:pPr algn="just"/>
            <a:r>
              <a:rPr lang="uk-UA" sz="1600" b="1" i="1" dirty="0">
                <a:latin typeface="Times New Roman" pitchFamily="18" charset="0"/>
                <a:cs typeface="Times New Roman" pitchFamily="18" charset="0"/>
              </a:rPr>
              <a:t>Підготовлено та направлено до Департаменту фінансів 9 інформацій про розміщення на депозитних рахунках коштів місцевого бюджету.</a:t>
            </a:r>
          </a:p>
          <a:p>
            <a:pPr algn="just"/>
            <a:r>
              <a:rPr lang="uk-UA" sz="1600" b="1" i="1" dirty="0">
                <a:latin typeface="Times New Roman" pitchFamily="18" charset="0"/>
                <a:cs typeface="Times New Roman" pitchFamily="18" charset="0"/>
              </a:rPr>
              <a:t>Підготовлено та направлено платникам  21 акт звірки щодо заборгованості за  тимчасове розміщення об’єктів  зовнішньої  та соціальної реклами</a:t>
            </a:r>
            <a:r>
              <a:rPr lang="uk-UA" sz="1600" b="1" i="1" dirty="0" smtClean="0">
                <a:latin typeface="Times New Roman" pitchFamily="18" charset="0"/>
                <a:cs typeface="Times New Roman" pitchFamily="18" charset="0"/>
              </a:rPr>
              <a:t>.</a:t>
            </a:r>
            <a:endParaRPr lang="uk-UA" sz="1600" b="1" i="1" dirty="0">
              <a:latin typeface="Times New Roman" pitchFamily="18" charset="0"/>
              <a:cs typeface="Times New Roman" pitchFamily="18" charset="0"/>
            </a:endParaRPr>
          </a:p>
        </p:txBody>
      </p:sp>
    </p:spTree>
    <p:extLst>
      <p:ext uri="{BB962C8B-B14F-4D97-AF65-F5344CB8AC3E}">
        <p14:creationId xmlns:p14="http://schemas.microsoft.com/office/powerpoint/2010/main" val="23332956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Місце для вмісту 2"/>
          <p:cNvSpPr txBox="1">
            <a:spLocks/>
          </p:cNvSpPr>
          <p:nvPr/>
        </p:nvSpPr>
        <p:spPr>
          <a:xfrm>
            <a:off x="1871663" y="2193925"/>
            <a:ext cx="5815012" cy="3111500"/>
          </a:xfrm>
          <a:prstGeom prst="rect">
            <a:avLst/>
          </a:prstGeom>
        </p:spPr>
        <p:txBody>
          <a:bodyPr/>
          <a:lstStyle/>
          <a:p>
            <a:pPr algn="ctr">
              <a:spcBef>
                <a:spcPts val="1000"/>
              </a:spcBef>
              <a:buClr>
                <a:schemeClr val="accent1"/>
              </a:buClr>
              <a:buSzPct val="80000"/>
              <a:buFont typeface="Wingdings 3" pitchFamily="18" charset="2"/>
              <a:buNone/>
              <a:defRPr/>
            </a:pPr>
            <a:r>
              <a:rPr lang="uk-UA" sz="4400" b="1" i="1" dirty="0">
                <a:solidFill>
                  <a:srgbClr val="002060"/>
                </a:solidFill>
                <a:effectLst>
                  <a:outerShdw blurRad="38100" dist="38100" dir="2700000" algn="tl">
                    <a:srgbClr val="C0C0C0"/>
                  </a:outerShdw>
                </a:effectLst>
                <a:latin typeface="Century Gothic" pitchFamily="34" charset="0"/>
                <a:ea typeface="Narkisim"/>
                <a:cs typeface="Narkisim"/>
              </a:rPr>
              <a:t>Дякуємо за увагу</a:t>
            </a:r>
          </a:p>
          <a:p>
            <a:pPr algn="ctr">
              <a:spcBef>
                <a:spcPts val="1000"/>
              </a:spcBef>
              <a:buClr>
                <a:schemeClr val="accent1"/>
              </a:buClr>
              <a:buSzPct val="80000"/>
              <a:buFont typeface="Wingdings 3" pitchFamily="18" charset="2"/>
              <a:buNone/>
              <a:defRPr/>
            </a:pPr>
            <a:r>
              <a:rPr lang="uk-UA" sz="2000" b="1" i="1" dirty="0">
                <a:solidFill>
                  <a:srgbClr val="002060"/>
                </a:solidFill>
                <a:effectLst>
                  <a:outerShdw blurRad="38100" dist="38100" dir="2700000" algn="tl">
                    <a:srgbClr val="C0C0C0"/>
                  </a:outerShdw>
                </a:effectLst>
                <a:latin typeface="Georgia" pitchFamily="18" charset="0"/>
                <a:ea typeface="Narkisim"/>
                <a:cs typeface="Narkisim"/>
              </a:rPr>
              <a:t>Контакти:</a:t>
            </a:r>
          </a:p>
          <a:p>
            <a:pPr algn="ctr">
              <a:spcBef>
                <a:spcPts val="1000"/>
              </a:spcBef>
              <a:buClr>
                <a:schemeClr val="accent1"/>
              </a:buClr>
              <a:buSzPct val="80000"/>
              <a:buFont typeface="Wingdings 3" pitchFamily="18" charset="2"/>
              <a:buNone/>
              <a:defRPr/>
            </a:pPr>
            <a:r>
              <a:rPr lang="en-US" b="1" i="1" dirty="0">
                <a:solidFill>
                  <a:srgbClr val="003399"/>
                </a:solidFill>
                <a:effectLst>
                  <a:outerShdw blurRad="38100" dist="38100" dir="2700000" algn="tl">
                    <a:srgbClr val="C0C0C0"/>
                  </a:outerShdw>
                </a:effectLst>
              </a:rPr>
              <a:t>e</a:t>
            </a:r>
            <a:r>
              <a:rPr lang="uk-UA" b="1" i="1" dirty="0">
                <a:solidFill>
                  <a:srgbClr val="003399"/>
                </a:solidFill>
                <a:effectLst>
                  <a:outerShdw blurRad="38100" dist="38100" dir="2700000" algn="tl">
                    <a:srgbClr val="C0C0C0"/>
                  </a:outerShdw>
                </a:effectLst>
              </a:rPr>
              <a:t>-</a:t>
            </a:r>
            <a:r>
              <a:rPr lang="en-US" b="1" i="1" dirty="0">
                <a:solidFill>
                  <a:srgbClr val="003399"/>
                </a:solidFill>
                <a:effectLst>
                  <a:outerShdw blurRad="38100" dist="38100" dir="2700000" algn="tl">
                    <a:srgbClr val="C0C0C0"/>
                  </a:outerShdw>
                </a:effectLst>
              </a:rPr>
              <a:t>mail</a:t>
            </a:r>
            <a:r>
              <a:rPr lang="uk-UA" b="1" i="1" dirty="0">
                <a:solidFill>
                  <a:srgbClr val="003399"/>
                </a:solidFill>
                <a:effectLst>
                  <a:outerShdw blurRad="38100" dist="38100" dir="2700000" algn="tl">
                    <a:srgbClr val="C0C0C0"/>
                  </a:outerShdw>
                </a:effectLst>
              </a:rPr>
              <a:t>:</a:t>
            </a:r>
            <a:r>
              <a:rPr lang="en-US" b="1" i="1" dirty="0" smtClean="0">
                <a:solidFill>
                  <a:srgbClr val="003399"/>
                </a:solidFill>
                <a:effectLst>
                  <a:outerShdw blurRad="38100" dist="38100" dir="2700000" algn="tl">
                    <a:srgbClr val="C0C0C0"/>
                  </a:outerShdw>
                </a:effectLst>
              </a:rPr>
              <a:t>finuprvkbmr@ukr.net</a:t>
            </a:r>
            <a:endParaRPr lang="en-US" sz="2000" b="1" i="1" dirty="0">
              <a:solidFill>
                <a:srgbClr val="003399"/>
              </a:solidFill>
              <a:effectLst>
                <a:outerShdw blurRad="38100" dist="38100" dir="2700000" algn="tl">
                  <a:srgbClr val="C0C0C0"/>
                </a:outerShdw>
              </a:effectLst>
              <a:latin typeface="Georgia" pitchFamily="18" charset="0"/>
              <a:ea typeface="Narkisim"/>
              <a:cs typeface="Narkisim"/>
            </a:endParaRPr>
          </a:p>
          <a:p>
            <a:pPr algn="ctr">
              <a:spcBef>
                <a:spcPts val="1000"/>
              </a:spcBef>
              <a:buClr>
                <a:schemeClr val="accent1"/>
              </a:buClr>
              <a:buSzPct val="80000"/>
              <a:buFont typeface="Wingdings 3" pitchFamily="18" charset="2"/>
              <a:buNone/>
              <a:defRPr/>
            </a:pPr>
            <a:endParaRPr lang="uk-UA" sz="2000" dirty="0">
              <a:solidFill>
                <a:srgbClr val="003399"/>
              </a:solidFill>
              <a:effectLst>
                <a:outerShdw blurRad="38100" dist="38100" dir="2700000" algn="tl">
                  <a:srgbClr val="C0C0C0"/>
                </a:outerShdw>
              </a:effectLst>
              <a:latin typeface="Century Gothic" pitchFamily="34" charset="0"/>
              <a:ea typeface="Narkisim"/>
              <a:cs typeface="Narkisim"/>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3"/>
          <p:cNvSpPr>
            <a:spLocks noGrp="1"/>
          </p:cNvSpPr>
          <p:nvPr>
            <p:ph idx="1"/>
          </p:nvPr>
        </p:nvSpPr>
        <p:spPr>
          <a:xfrm>
            <a:off x="0" y="762000"/>
            <a:ext cx="8073881" cy="5902036"/>
          </a:xfrm>
        </p:spPr>
        <p:txBody>
          <a:bodyPr/>
          <a:lstStyle/>
          <a:p>
            <a:pPr algn="just" eaLnBrk="1" hangingPunct="1">
              <a:lnSpc>
                <a:spcPct val="80000"/>
              </a:lnSpc>
            </a:pPr>
            <a:r>
              <a:rPr lang="ru-RU" sz="2000" dirty="0" smtClean="0">
                <a:latin typeface="Times New Roman" pitchFamily="18" charset="0"/>
              </a:rPr>
              <a:t>    </a:t>
            </a:r>
            <a:r>
              <a:rPr lang="ru-RU" sz="1800" dirty="0" err="1" smtClean="0">
                <a:latin typeface="Times New Roman" pitchFamily="18" charset="0"/>
              </a:rPr>
              <a:t>Відповідно</a:t>
            </a:r>
            <a:r>
              <a:rPr lang="ru-RU" sz="1800" dirty="0" smtClean="0">
                <a:latin typeface="Times New Roman" pitchFamily="18" charset="0"/>
              </a:rPr>
              <a:t> до Бюджетного кодексу </a:t>
            </a:r>
            <a:r>
              <a:rPr lang="ru-RU" sz="1800" dirty="0" err="1" smtClean="0">
                <a:latin typeface="Times New Roman" pitchFamily="18" charset="0"/>
              </a:rPr>
              <a:t>України</a:t>
            </a:r>
            <a:r>
              <a:rPr lang="ru-RU" sz="1800" dirty="0" smtClean="0">
                <a:latin typeface="Times New Roman" pitchFamily="18" charset="0"/>
              </a:rPr>
              <a:t> </a:t>
            </a:r>
            <a:r>
              <a:rPr lang="ru-RU" sz="1800" dirty="0" err="1" smtClean="0">
                <a:latin typeface="Times New Roman" pitchFamily="18" charset="0"/>
              </a:rPr>
              <a:t>місцевий</a:t>
            </a:r>
            <a:r>
              <a:rPr lang="ru-RU" sz="1800" dirty="0" smtClean="0">
                <a:latin typeface="Times New Roman" pitchFamily="18" charset="0"/>
              </a:rPr>
              <a:t> </a:t>
            </a:r>
            <a:r>
              <a:rPr lang="ru-RU" sz="1800" dirty="0" err="1" smtClean="0">
                <a:latin typeface="Times New Roman" pitchFamily="18" charset="0"/>
              </a:rPr>
              <a:t>фінансовий</a:t>
            </a:r>
            <a:r>
              <a:rPr lang="ru-RU" sz="1800" dirty="0" smtClean="0">
                <a:latin typeface="Times New Roman" pitchFamily="18" charset="0"/>
              </a:rPr>
              <a:t> орган - </a:t>
            </a:r>
            <a:r>
              <a:rPr lang="ru-RU" sz="1800" dirty="0" err="1" smtClean="0">
                <a:latin typeface="Times New Roman" pitchFamily="18" charset="0"/>
              </a:rPr>
              <a:t>установа</a:t>
            </a:r>
            <a:r>
              <a:rPr lang="ru-RU" sz="1800" dirty="0" smtClean="0">
                <a:latin typeface="Times New Roman" pitchFamily="18" charset="0"/>
              </a:rPr>
              <a:t>, </a:t>
            </a:r>
            <a:r>
              <a:rPr lang="ru-RU" sz="1800" dirty="0" err="1" smtClean="0">
                <a:latin typeface="Times New Roman" pitchFamily="18" charset="0"/>
              </a:rPr>
              <a:t>що</a:t>
            </a:r>
            <a:r>
              <a:rPr lang="ru-RU" sz="1800" dirty="0" smtClean="0">
                <a:latin typeface="Times New Roman" pitchFamily="18" charset="0"/>
              </a:rPr>
              <a:t> </a:t>
            </a:r>
            <a:r>
              <a:rPr lang="ru-RU" sz="1800" dirty="0" err="1" smtClean="0">
                <a:latin typeface="Times New Roman" pitchFamily="18" charset="0"/>
              </a:rPr>
              <a:t>відповідно</a:t>
            </a:r>
            <a:r>
              <a:rPr lang="ru-RU" sz="1800" dirty="0" smtClean="0">
                <a:latin typeface="Times New Roman" pitchFamily="18" charset="0"/>
              </a:rPr>
              <a:t> до </a:t>
            </a:r>
            <a:r>
              <a:rPr lang="ru-RU" sz="1800" dirty="0" err="1" smtClean="0">
                <a:latin typeface="Times New Roman" pitchFamily="18" charset="0"/>
              </a:rPr>
              <a:t>законодавства</a:t>
            </a:r>
            <a:r>
              <a:rPr lang="ru-RU" sz="1800" dirty="0" smtClean="0">
                <a:latin typeface="Times New Roman" pitchFamily="18" charset="0"/>
              </a:rPr>
              <a:t> </a:t>
            </a:r>
            <a:r>
              <a:rPr lang="ru-RU" sz="1800" dirty="0" err="1" smtClean="0">
                <a:latin typeface="Times New Roman" pitchFamily="18" charset="0"/>
              </a:rPr>
              <a:t>України</a:t>
            </a:r>
            <a:r>
              <a:rPr lang="ru-RU" sz="1800" dirty="0" smtClean="0">
                <a:latin typeface="Times New Roman" pitchFamily="18" charset="0"/>
              </a:rPr>
              <a:t> </a:t>
            </a:r>
            <a:r>
              <a:rPr lang="ru-RU" sz="1800" dirty="0" err="1" smtClean="0">
                <a:latin typeface="Times New Roman" pitchFamily="18" charset="0"/>
              </a:rPr>
              <a:t>здійснює</a:t>
            </a:r>
            <a:r>
              <a:rPr lang="ru-RU" sz="1800" dirty="0" smtClean="0">
                <a:latin typeface="Times New Roman" pitchFamily="18" charset="0"/>
              </a:rPr>
              <a:t> </a:t>
            </a:r>
            <a:r>
              <a:rPr lang="ru-RU" sz="1800" dirty="0" err="1" smtClean="0">
                <a:latin typeface="Times New Roman" pitchFamily="18" charset="0"/>
              </a:rPr>
              <a:t>функції</a:t>
            </a:r>
            <a:r>
              <a:rPr lang="ru-RU" sz="1800" dirty="0" smtClean="0">
                <a:latin typeface="Times New Roman" pitchFamily="18" charset="0"/>
              </a:rPr>
              <a:t> </a:t>
            </a:r>
            <a:r>
              <a:rPr lang="ru-RU" sz="1800" dirty="0" err="1" smtClean="0">
                <a:latin typeface="Times New Roman" pitchFamily="18" charset="0"/>
              </a:rPr>
              <a:t>зі</a:t>
            </a:r>
            <a:r>
              <a:rPr lang="ru-RU" sz="1800" dirty="0" smtClean="0">
                <a:latin typeface="Times New Roman" pitchFamily="18" charset="0"/>
              </a:rPr>
              <a:t> </a:t>
            </a:r>
            <a:r>
              <a:rPr lang="ru-RU" sz="1800" dirty="0" err="1" smtClean="0">
                <a:latin typeface="Times New Roman" pitchFamily="18" charset="0"/>
              </a:rPr>
              <a:t>складання</a:t>
            </a:r>
            <a:r>
              <a:rPr lang="ru-RU" sz="1800" dirty="0" smtClean="0">
                <a:latin typeface="Times New Roman" pitchFamily="18" charset="0"/>
              </a:rPr>
              <a:t>, </a:t>
            </a:r>
            <a:r>
              <a:rPr lang="ru-RU" sz="1800" dirty="0" err="1" smtClean="0">
                <a:latin typeface="Times New Roman" pitchFamily="18" charset="0"/>
              </a:rPr>
              <a:t>виконання</a:t>
            </a:r>
            <a:r>
              <a:rPr lang="ru-RU" sz="1800" dirty="0" smtClean="0">
                <a:latin typeface="Times New Roman" pitchFamily="18" charset="0"/>
              </a:rPr>
              <a:t> </a:t>
            </a:r>
            <a:r>
              <a:rPr lang="ru-RU" sz="1800" dirty="0" err="1" smtClean="0">
                <a:latin typeface="Times New Roman" pitchFamily="18" charset="0"/>
              </a:rPr>
              <a:t>місцевих</a:t>
            </a:r>
            <a:r>
              <a:rPr lang="ru-RU" sz="1800" dirty="0" smtClean="0">
                <a:latin typeface="Times New Roman" pitchFamily="18" charset="0"/>
              </a:rPr>
              <a:t> </a:t>
            </a:r>
            <a:r>
              <a:rPr lang="ru-RU" sz="1800" dirty="0" err="1" smtClean="0">
                <a:latin typeface="Times New Roman" pitchFamily="18" charset="0"/>
              </a:rPr>
              <a:t>бюджетів</a:t>
            </a:r>
            <a:r>
              <a:rPr lang="ru-RU" sz="1800" dirty="0" smtClean="0">
                <a:latin typeface="Times New Roman" pitchFamily="18" charset="0"/>
              </a:rPr>
              <a:t>, контролю за </a:t>
            </a:r>
            <a:r>
              <a:rPr lang="ru-RU" sz="1800" dirty="0" err="1" smtClean="0">
                <a:latin typeface="Times New Roman" pitchFamily="18" charset="0"/>
              </a:rPr>
              <a:t>витрачанням</a:t>
            </a:r>
            <a:r>
              <a:rPr lang="ru-RU" sz="1800" dirty="0" smtClean="0">
                <a:latin typeface="Times New Roman" pitchFamily="18" charset="0"/>
              </a:rPr>
              <a:t> </a:t>
            </a:r>
            <a:r>
              <a:rPr lang="ru-RU" sz="1800" dirty="0" err="1" smtClean="0">
                <a:latin typeface="Times New Roman" pitchFamily="18" charset="0"/>
              </a:rPr>
              <a:t>коштів</a:t>
            </a:r>
            <a:r>
              <a:rPr lang="ru-RU" sz="1800" dirty="0" smtClean="0">
                <a:latin typeface="Times New Roman" pitchFamily="18" charset="0"/>
              </a:rPr>
              <a:t> </a:t>
            </a:r>
            <a:r>
              <a:rPr lang="ru-RU" sz="1800" dirty="0" err="1" smtClean="0">
                <a:latin typeface="Times New Roman" pitchFamily="18" charset="0"/>
              </a:rPr>
              <a:t>розпорядниками</a:t>
            </a:r>
            <a:r>
              <a:rPr lang="ru-RU" sz="1800" dirty="0" smtClean="0">
                <a:latin typeface="Times New Roman" pitchFamily="18" charset="0"/>
              </a:rPr>
              <a:t> </a:t>
            </a:r>
            <a:r>
              <a:rPr lang="ru-RU" sz="1800" dirty="0" err="1" smtClean="0">
                <a:latin typeface="Times New Roman" pitchFamily="18" charset="0"/>
              </a:rPr>
              <a:t>бюджетних</a:t>
            </a:r>
            <a:r>
              <a:rPr lang="ru-RU" sz="1800" dirty="0" smtClean="0">
                <a:latin typeface="Times New Roman" pitchFamily="18" charset="0"/>
              </a:rPr>
              <a:t> </a:t>
            </a:r>
            <a:r>
              <a:rPr lang="ru-RU" sz="1800" dirty="0" err="1" smtClean="0">
                <a:latin typeface="Times New Roman" pitchFamily="18" charset="0"/>
              </a:rPr>
              <a:t>коштів</a:t>
            </a:r>
            <a:r>
              <a:rPr lang="ru-RU" sz="1800" dirty="0" smtClean="0">
                <a:latin typeface="Times New Roman" pitchFamily="18" charset="0"/>
              </a:rPr>
              <a:t>, а </a:t>
            </a:r>
            <a:r>
              <a:rPr lang="ru-RU" sz="1800" dirty="0" err="1" smtClean="0">
                <a:latin typeface="Times New Roman" pitchFamily="18" charset="0"/>
              </a:rPr>
              <a:t>також</a:t>
            </a:r>
            <a:r>
              <a:rPr lang="ru-RU" sz="1800" dirty="0" smtClean="0">
                <a:latin typeface="Times New Roman" pitchFamily="18" charset="0"/>
              </a:rPr>
              <a:t> </a:t>
            </a:r>
            <a:r>
              <a:rPr lang="ru-RU" sz="1800" dirty="0" err="1" smtClean="0">
                <a:latin typeface="Times New Roman" pitchFamily="18" charset="0"/>
              </a:rPr>
              <a:t>інші</a:t>
            </a:r>
            <a:r>
              <a:rPr lang="ru-RU" sz="1800" dirty="0" smtClean="0">
                <a:latin typeface="Times New Roman" pitchFamily="18" charset="0"/>
              </a:rPr>
              <a:t> </a:t>
            </a:r>
            <a:r>
              <a:rPr lang="ru-RU" sz="1800" dirty="0" err="1" smtClean="0">
                <a:latin typeface="Times New Roman" pitchFamily="18" charset="0"/>
              </a:rPr>
              <a:t>функції</a:t>
            </a:r>
            <a:r>
              <a:rPr lang="ru-RU" sz="1800" dirty="0" smtClean="0">
                <a:latin typeface="Times New Roman" pitchFamily="18" charset="0"/>
              </a:rPr>
              <a:t>, </a:t>
            </a:r>
            <a:r>
              <a:rPr lang="ru-RU" sz="1800" dirty="0" err="1" smtClean="0">
                <a:latin typeface="Times New Roman" pitchFamily="18" charset="0"/>
              </a:rPr>
              <a:t>пов'язані</a:t>
            </a:r>
            <a:r>
              <a:rPr lang="ru-RU" sz="1800" dirty="0" smtClean="0">
                <a:latin typeface="Times New Roman" pitchFamily="18" charset="0"/>
              </a:rPr>
              <a:t> з </a:t>
            </a:r>
            <a:r>
              <a:rPr lang="ru-RU" sz="1800" dirty="0" err="1" smtClean="0">
                <a:latin typeface="Times New Roman" pitchFamily="18" charset="0"/>
              </a:rPr>
              <a:t>управлінням</a:t>
            </a:r>
            <a:r>
              <a:rPr lang="ru-RU" sz="1800" dirty="0" smtClean="0">
                <a:latin typeface="Times New Roman" pitchFamily="18" charset="0"/>
              </a:rPr>
              <a:t> коштами </a:t>
            </a:r>
            <a:r>
              <a:rPr lang="ru-RU" sz="1800" dirty="0" err="1" smtClean="0">
                <a:latin typeface="Times New Roman" pitchFamily="18" charset="0"/>
              </a:rPr>
              <a:t>місцевого</a:t>
            </a:r>
            <a:r>
              <a:rPr lang="ru-RU" sz="1800" dirty="0" smtClean="0">
                <a:latin typeface="Times New Roman" pitchFamily="18" charset="0"/>
              </a:rPr>
              <a:t> бюджету</a:t>
            </a:r>
            <a:r>
              <a:rPr lang="ru-RU" sz="1800" dirty="0" smtClean="0">
                <a:latin typeface="Times New Roman" pitchFamily="18" charset="0"/>
              </a:rPr>
              <a:t>.</a:t>
            </a:r>
          </a:p>
          <a:p>
            <a:pPr marL="0" indent="0" algn="just" eaLnBrk="1" hangingPunct="1">
              <a:lnSpc>
                <a:spcPct val="80000"/>
              </a:lnSpc>
              <a:buNone/>
            </a:pPr>
            <a:endParaRPr lang="ru-RU" sz="1800" dirty="0" smtClean="0">
              <a:latin typeface="Times New Roman" pitchFamily="18" charset="0"/>
            </a:endParaRPr>
          </a:p>
          <a:p>
            <a:pPr algn="just" eaLnBrk="1" hangingPunct="1">
              <a:lnSpc>
                <a:spcPct val="80000"/>
              </a:lnSpc>
            </a:pPr>
            <a:r>
              <a:rPr lang="ru-RU" sz="1800" dirty="0">
                <a:latin typeface="Times New Roman" pitchFamily="18" charset="0"/>
              </a:rPr>
              <a:t> </a:t>
            </a:r>
            <a:r>
              <a:rPr lang="ru-RU" sz="1800" dirty="0" smtClean="0">
                <a:latin typeface="Times New Roman" pitchFamily="18" charset="0"/>
              </a:rPr>
              <a:t>  У </a:t>
            </a:r>
            <a:r>
              <a:rPr lang="ru-RU" sz="1800" dirty="0" err="1" smtClean="0">
                <a:latin typeface="Times New Roman" pitchFamily="18" charset="0"/>
              </a:rPr>
              <a:t>своїй</a:t>
            </a:r>
            <a:r>
              <a:rPr lang="ru-RU" sz="1800" dirty="0" smtClean="0">
                <a:latin typeface="Times New Roman" pitchFamily="18" charset="0"/>
              </a:rPr>
              <a:t> </a:t>
            </a:r>
            <a:r>
              <a:rPr lang="ru-RU" sz="1800" dirty="0" err="1" smtClean="0">
                <a:latin typeface="Times New Roman" pitchFamily="18" charset="0"/>
              </a:rPr>
              <a:t>діяльності</a:t>
            </a:r>
            <a:r>
              <a:rPr lang="ru-RU" sz="1800" dirty="0" smtClean="0">
                <a:latin typeface="Times New Roman" pitchFamily="18" charset="0"/>
              </a:rPr>
              <a:t> </a:t>
            </a:r>
            <a:r>
              <a:rPr lang="uk-UA" sz="1800" dirty="0" smtClean="0">
                <a:latin typeface="Times New Roman" pitchFamily="18" charset="0"/>
              </a:rPr>
              <a:t>фінансове управління виконавчого комітету Бориспільської</a:t>
            </a:r>
            <a:r>
              <a:rPr lang="ru-RU" sz="1800" dirty="0" smtClean="0">
                <a:latin typeface="Times New Roman" pitchFamily="18" charset="0"/>
              </a:rPr>
              <a:t> </a:t>
            </a:r>
            <a:r>
              <a:rPr lang="ru-RU" sz="1800" dirty="0" err="1" smtClean="0">
                <a:latin typeface="Times New Roman" pitchFamily="18" charset="0"/>
              </a:rPr>
              <a:t>міської</a:t>
            </a:r>
            <a:r>
              <a:rPr lang="ru-RU" sz="1800" dirty="0" smtClean="0">
                <a:latin typeface="Times New Roman" pitchFamily="18" charset="0"/>
              </a:rPr>
              <a:t> ради </a:t>
            </a:r>
            <a:r>
              <a:rPr lang="ru-RU" sz="1800" dirty="0" err="1" smtClean="0">
                <a:latin typeface="Times New Roman" pitchFamily="18" charset="0"/>
              </a:rPr>
              <a:t>керується</a:t>
            </a:r>
            <a:r>
              <a:rPr lang="ru-RU" sz="1800" dirty="0" smtClean="0">
                <a:latin typeface="Times New Roman" pitchFamily="18" charset="0"/>
              </a:rPr>
              <a:t> </a:t>
            </a:r>
            <a:r>
              <a:rPr lang="ru-RU" sz="1800" dirty="0" err="1" smtClean="0">
                <a:latin typeface="Times New Roman" pitchFamily="18" charset="0"/>
              </a:rPr>
              <a:t>Конституцією</a:t>
            </a:r>
            <a:r>
              <a:rPr lang="ru-RU" sz="1800" dirty="0" smtClean="0">
                <a:latin typeface="Times New Roman" pitchFamily="18" charset="0"/>
              </a:rPr>
              <a:t> </a:t>
            </a:r>
            <a:r>
              <a:rPr lang="ru-RU" sz="1800" dirty="0" err="1" smtClean="0">
                <a:latin typeface="Times New Roman" pitchFamily="18" charset="0"/>
              </a:rPr>
              <a:t>України</a:t>
            </a:r>
            <a:r>
              <a:rPr lang="ru-RU" sz="1800" dirty="0" smtClean="0">
                <a:latin typeface="Times New Roman" pitchFamily="18" charset="0"/>
              </a:rPr>
              <a:t>, </a:t>
            </a:r>
            <a:r>
              <a:rPr lang="ru-RU" sz="1800" dirty="0" err="1" smtClean="0">
                <a:latin typeface="Times New Roman" pitchFamily="18" charset="0"/>
              </a:rPr>
              <a:t>Бюджетним</a:t>
            </a:r>
            <a:r>
              <a:rPr lang="ru-RU" sz="1800" dirty="0" smtClean="0">
                <a:latin typeface="Times New Roman" pitchFamily="18" charset="0"/>
              </a:rPr>
              <a:t> кодексом </a:t>
            </a:r>
            <a:r>
              <a:rPr lang="ru-RU" sz="1800" dirty="0" err="1" smtClean="0">
                <a:latin typeface="Times New Roman" pitchFamily="18" charset="0"/>
              </a:rPr>
              <a:t>України</a:t>
            </a:r>
            <a:r>
              <a:rPr lang="ru-RU" sz="1800" dirty="0" smtClean="0">
                <a:latin typeface="Times New Roman" pitchFamily="18" charset="0"/>
              </a:rPr>
              <a:t>, </a:t>
            </a:r>
            <a:r>
              <a:rPr lang="ru-RU" sz="1800" dirty="0" err="1" smtClean="0">
                <a:latin typeface="Times New Roman" pitchFamily="18" charset="0"/>
              </a:rPr>
              <a:t>Податковим</a:t>
            </a:r>
            <a:r>
              <a:rPr lang="ru-RU" sz="1800" dirty="0" smtClean="0">
                <a:latin typeface="Times New Roman" pitchFamily="18" charset="0"/>
              </a:rPr>
              <a:t> кодексом </a:t>
            </a:r>
            <a:r>
              <a:rPr lang="ru-RU" sz="1800" dirty="0" err="1" smtClean="0">
                <a:latin typeface="Times New Roman" pitchFamily="18" charset="0"/>
              </a:rPr>
              <a:t>України</a:t>
            </a:r>
            <a:r>
              <a:rPr lang="ru-RU" sz="1800" dirty="0" smtClean="0">
                <a:latin typeface="Times New Roman" pitchFamily="18" charset="0"/>
              </a:rPr>
              <a:t>, законами </a:t>
            </a:r>
            <a:r>
              <a:rPr lang="ru-RU" sz="1800" dirty="0" err="1" smtClean="0">
                <a:latin typeface="Times New Roman" pitchFamily="18" charset="0"/>
              </a:rPr>
              <a:t>України</a:t>
            </a:r>
            <a:r>
              <a:rPr lang="ru-RU" sz="1800" dirty="0" smtClean="0">
                <a:latin typeface="Times New Roman" pitchFamily="18" charset="0"/>
              </a:rPr>
              <a:t>, постановами </a:t>
            </a:r>
            <a:r>
              <a:rPr lang="ru-RU" sz="1800" dirty="0" err="1" smtClean="0">
                <a:latin typeface="Times New Roman" pitchFamily="18" charset="0"/>
              </a:rPr>
              <a:t>Верховної</a:t>
            </a:r>
            <a:r>
              <a:rPr lang="ru-RU" sz="1800" dirty="0" smtClean="0">
                <a:latin typeface="Times New Roman" pitchFamily="18" charset="0"/>
              </a:rPr>
              <a:t> Ради </a:t>
            </a:r>
            <a:r>
              <a:rPr lang="ru-RU" sz="1800" dirty="0" err="1" smtClean="0">
                <a:latin typeface="Times New Roman" pitchFamily="18" charset="0"/>
              </a:rPr>
              <a:t>України</a:t>
            </a:r>
            <a:r>
              <a:rPr lang="ru-RU" sz="1800" dirty="0" smtClean="0">
                <a:latin typeface="Times New Roman" pitchFamily="18" charset="0"/>
              </a:rPr>
              <a:t>, актами Президента </a:t>
            </a:r>
            <a:r>
              <a:rPr lang="ru-RU" sz="1800" dirty="0" err="1" smtClean="0">
                <a:latin typeface="Times New Roman" pitchFamily="18" charset="0"/>
              </a:rPr>
              <a:t>України</a:t>
            </a:r>
            <a:r>
              <a:rPr lang="ru-RU" sz="1800" dirty="0" smtClean="0">
                <a:latin typeface="Times New Roman" pitchFamily="18" charset="0"/>
              </a:rPr>
              <a:t>, нормативно-</a:t>
            </a:r>
            <a:r>
              <a:rPr lang="ru-RU" sz="1800" dirty="0" err="1" smtClean="0">
                <a:latin typeface="Times New Roman" pitchFamily="18" charset="0"/>
              </a:rPr>
              <a:t>правовими</a:t>
            </a:r>
            <a:r>
              <a:rPr lang="ru-RU" sz="1800" dirty="0" smtClean="0">
                <a:latin typeface="Times New Roman" pitchFamily="18" charset="0"/>
              </a:rPr>
              <a:t> актами </a:t>
            </a:r>
            <a:r>
              <a:rPr lang="ru-RU" sz="1800" dirty="0" err="1" smtClean="0">
                <a:latin typeface="Times New Roman" pitchFamily="18" charset="0"/>
              </a:rPr>
              <a:t>Кабінету</a:t>
            </a:r>
            <a:r>
              <a:rPr lang="ru-RU" sz="1800" dirty="0" smtClean="0">
                <a:latin typeface="Times New Roman" pitchFamily="18" charset="0"/>
              </a:rPr>
              <a:t> </a:t>
            </a:r>
            <a:r>
              <a:rPr lang="ru-RU" sz="1800" dirty="0" err="1" smtClean="0">
                <a:latin typeface="Times New Roman" pitchFamily="18" charset="0"/>
              </a:rPr>
              <a:t>Міністрів</a:t>
            </a:r>
            <a:r>
              <a:rPr lang="ru-RU" sz="1800" dirty="0" smtClean="0">
                <a:latin typeface="Times New Roman" pitchFamily="18" charset="0"/>
              </a:rPr>
              <a:t> </a:t>
            </a:r>
            <a:r>
              <a:rPr lang="ru-RU" sz="1800" dirty="0" err="1" smtClean="0">
                <a:latin typeface="Times New Roman" pitchFamily="18" charset="0"/>
              </a:rPr>
              <a:t>України</a:t>
            </a:r>
            <a:r>
              <a:rPr lang="ru-RU" sz="1800" dirty="0" smtClean="0">
                <a:latin typeface="Times New Roman" pitchFamily="18" charset="0"/>
              </a:rPr>
              <a:t>, </a:t>
            </a:r>
            <a:r>
              <a:rPr lang="ru-RU" sz="1800" dirty="0" err="1" smtClean="0">
                <a:latin typeface="Times New Roman" pitchFamily="18" charset="0"/>
              </a:rPr>
              <a:t>Міністерства</a:t>
            </a:r>
            <a:r>
              <a:rPr lang="ru-RU" sz="1800" dirty="0" smtClean="0">
                <a:latin typeface="Times New Roman" pitchFamily="18" charset="0"/>
              </a:rPr>
              <a:t> </a:t>
            </a:r>
            <a:r>
              <a:rPr lang="ru-RU" sz="1800" dirty="0" err="1" smtClean="0">
                <a:latin typeface="Times New Roman" pitchFamily="18" charset="0"/>
              </a:rPr>
              <a:t>фінансів</a:t>
            </a:r>
            <a:r>
              <a:rPr lang="ru-RU" sz="1800" dirty="0" smtClean="0">
                <a:latin typeface="Times New Roman" pitchFamily="18" charset="0"/>
              </a:rPr>
              <a:t> </a:t>
            </a:r>
            <a:r>
              <a:rPr lang="ru-RU" sz="1800" dirty="0" err="1" smtClean="0">
                <a:latin typeface="Times New Roman" pitchFamily="18" charset="0"/>
              </a:rPr>
              <a:t>України</a:t>
            </a:r>
            <a:r>
              <a:rPr lang="ru-RU" sz="1800" dirty="0" smtClean="0">
                <a:latin typeface="Times New Roman" pitchFamily="18" charset="0"/>
              </a:rPr>
              <a:t>, департаменту </a:t>
            </a:r>
            <a:r>
              <a:rPr lang="ru-RU" sz="1800" dirty="0" err="1" smtClean="0">
                <a:latin typeface="Times New Roman" pitchFamily="18" charset="0"/>
              </a:rPr>
              <a:t>фінансів</a:t>
            </a:r>
            <a:r>
              <a:rPr lang="ru-RU" sz="1800" dirty="0" smtClean="0">
                <a:latin typeface="Times New Roman" pitchFamily="18" charset="0"/>
              </a:rPr>
              <a:t> </a:t>
            </a:r>
            <a:r>
              <a:rPr lang="ru-RU" sz="1800" dirty="0" err="1" smtClean="0">
                <a:latin typeface="Times New Roman" pitchFamily="18" charset="0"/>
              </a:rPr>
              <a:t>Київської</a:t>
            </a:r>
            <a:r>
              <a:rPr lang="ru-RU" sz="1800" dirty="0" smtClean="0">
                <a:latin typeface="Times New Roman" pitchFamily="18" charset="0"/>
              </a:rPr>
              <a:t> </a:t>
            </a:r>
            <a:r>
              <a:rPr lang="ru-RU" sz="1800" dirty="0" err="1" smtClean="0">
                <a:latin typeface="Times New Roman" pitchFamily="18" charset="0"/>
              </a:rPr>
              <a:t>облдержадміністрації</a:t>
            </a:r>
            <a:r>
              <a:rPr lang="ru-RU" sz="1800" dirty="0" smtClean="0">
                <a:latin typeface="Times New Roman" pitchFamily="18" charset="0"/>
              </a:rPr>
              <a:t>, </a:t>
            </a:r>
            <a:r>
              <a:rPr lang="ru-RU" sz="1800" dirty="0" err="1" smtClean="0">
                <a:latin typeface="Times New Roman" pitchFamily="18" charset="0"/>
              </a:rPr>
              <a:t>рішеннями</a:t>
            </a:r>
            <a:r>
              <a:rPr lang="ru-RU" sz="1800" dirty="0" smtClean="0">
                <a:latin typeface="Times New Roman" pitchFamily="18" charset="0"/>
              </a:rPr>
              <a:t> </a:t>
            </a:r>
            <a:r>
              <a:rPr lang="ru-RU" sz="1800" dirty="0" err="1" smtClean="0">
                <a:latin typeface="Times New Roman" pitchFamily="18" charset="0"/>
              </a:rPr>
              <a:t>обласної</a:t>
            </a:r>
            <a:r>
              <a:rPr lang="ru-RU" sz="1800" dirty="0" smtClean="0">
                <a:latin typeface="Times New Roman" pitchFamily="18" charset="0"/>
              </a:rPr>
              <a:t> та </a:t>
            </a:r>
            <a:r>
              <a:rPr lang="ru-RU" sz="1800" dirty="0" err="1" smtClean="0">
                <a:latin typeface="Times New Roman" pitchFamily="18" charset="0"/>
              </a:rPr>
              <a:t>міської</a:t>
            </a:r>
            <a:r>
              <a:rPr lang="ru-RU" sz="1800" dirty="0" smtClean="0">
                <a:latin typeface="Times New Roman" pitchFamily="18" charset="0"/>
              </a:rPr>
              <a:t> рад, </a:t>
            </a:r>
            <a:r>
              <a:rPr lang="ru-RU" sz="1800" dirty="0" err="1" smtClean="0">
                <a:latin typeface="Times New Roman" pitchFamily="18" charset="0"/>
              </a:rPr>
              <a:t>розпорядженнями</a:t>
            </a:r>
            <a:r>
              <a:rPr lang="ru-RU" sz="1800" dirty="0" smtClean="0">
                <a:latin typeface="Times New Roman" pitchFamily="18" charset="0"/>
              </a:rPr>
              <a:t> </a:t>
            </a:r>
            <a:r>
              <a:rPr lang="ru-RU" sz="1800" dirty="0" err="1" smtClean="0">
                <a:latin typeface="Times New Roman" pitchFamily="18" charset="0"/>
              </a:rPr>
              <a:t>голови</a:t>
            </a:r>
            <a:r>
              <a:rPr lang="ru-RU" sz="1800" dirty="0" smtClean="0">
                <a:latin typeface="Times New Roman" pitchFamily="18" charset="0"/>
              </a:rPr>
              <a:t> </a:t>
            </a:r>
            <a:r>
              <a:rPr lang="ru-RU" sz="1800" dirty="0" err="1" smtClean="0">
                <a:latin typeface="Times New Roman" pitchFamily="18" charset="0"/>
              </a:rPr>
              <a:t>обласної</a:t>
            </a:r>
            <a:r>
              <a:rPr lang="ru-RU" sz="1800" dirty="0" smtClean="0">
                <a:latin typeface="Times New Roman" pitchFamily="18" charset="0"/>
              </a:rPr>
              <a:t> </a:t>
            </a:r>
            <a:r>
              <a:rPr lang="ru-RU" sz="1800" dirty="0" err="1" smtClean="0">
                <a:latin typeface="Times New Roman" pitchFamily="18" charset="0"/>
              </a:rPr>
              <a:t>державної</a:t>
            </a:r>
            <a:r>
              <a:rPr lang="ru-RU" sz="1800" dirty="0" smtClean="0">
                <a:latin typeface="Times New Roman" pitchFamily="18" charset="0"/>
              </a:rPr>
              <a:t> </a:t>
            </a:r>
            <a:r>
              <a:rPr lang="ru-RU" sz="1800" dirty="0" err="1" smtClean="0">
                <a:latin typeface="Times New Roman" pitchFamily="18" charset="0"/>
              </a:rPr>
              <a:t>адміністрації</a:t>
            </a:r>
            <a:r>
              <a:rPr lang="ru-RU" sz="1800" dirty="0" smtClean="0">
                <a:latin typeface="Times New Roman" pitchFamily="18" charset="0"/>
              </a:rPr>
              <a:t> та </a:t>
            </a:r>
            <a:r>
              <a:rPr lang="ru-RU" sz="1800" dirty="0" err="1" smtClean="0">
                <a:latin typeface="Times New Roman" pitchFamily="18" charset="0"/>
              </a:rPr>
              <a:t>міського</a:t>
            </a:r>
            <a:r>
              <a:rPr lang="ru-RU" sz="1800" dirty="0" smtClean="0">
                <a:latin typeface="Times New Roman" pitchFamily="18" charset="0"/>
              </a:rPr>
              <a:t> </a:t>
            </a:r>
            <a:r>
              <a:rPr lang="ru-RU" sz="1800" dirty="0" err="1" smtClean="0">
                <a:latin typeface="Times New Roman" pitchFamily="18" charset="0"/>
              </a:rPr>
              <a:t>голови</a:t>
            </a:r>
            <a:r>
              <a:rPr lang="ru-RU" sz="1800" dirty="0" smtClean="0">
                <a:latin typeface="Times New Roman" pitchFamily="18" charset="0"/>
              </a:rPr>
              <a:t>, </a:t>
            </a:r>
            <a:r>
              <a:rPr lang="ru-RU" sz="1800" dirty="0" err="1" smtClean="0">
                <a:latin typeface="Times New Roman" pitchFamily="18" charset="0"/>
              </a:rPr>
              <a:t>рішеннями</a:t>
            </a:r>
            <a:r>
              <a:rPr lang="ru-RU" sz="1800" dirty="0" smtClean="0">
                <a:latin typeface="Times New Roman" pitchFamily="18" charset="0"/>
              </a:rPr>
              <a:t> </a:t>
            </a:r>
            <a:r>
              <a:rPr lang="ru-RU" sz="1800" dirty="0" err="1" smtClean="0">
                <a:latin typeface="Times New Roman" pitchFamily="18" charset="0"/>
              </a:rPr>
              <a:t>виконкому</a:t>
            </a:r>
            <a:r>
              <a:rPr lang="ru-RU" sz="1800" dirty="0" smtClean="0">
                <a:latin typeface="Times New Roman" pitchFamily="18" charset="0"/>
              </a:rPr>
              <a:t> </a:t>
            </a:r>
            <a:r>
              <a:rPr lang="ru-RU" sz="1800" dirty="0" err="1" smtClean="0">
                <a:latin typeface="Times New Roman" pitchFamily="18" charset="0"/>
              </a:rPr>
              <a:t>міської</a:t>
            </a:r>
            <a:r>
              <a:rPr lang="ru-RU" sz="1800" dirty="0" smtClean="0">
                <a:latin typeface="Times New Roman" pitchFamily="18" charset="0"/>
              </a:rPr>
              <a:t> ради, а </a:t>
            </a:r>
            <a:r>
              <a:rPr lang="ru-RU" sz="1800" dirty="0" err="1" smtClean="0">
                <a:latin typeface="Times New Roman" pitchFamily="18" charset="0"/>
              </a:rPr>
              <a:t>також</a:t>
            </a:r>
            <a:r>
              <a:rPr lang="ru-RU" sz="1800" dirty="0" smtClean="0">
                <a:latin typeface="Times New Roman" pitchFamily="18" charset="0"/>
              </a:rPr>
              <a:t> </a:t>
            </a:r>
            <a:r>
              <a:rPr lang="ru-RU" sz="1800" dirty="0" err="1" smtClean="0">
                <a:latin typeface="Times New Roman" pitchFamily="18" charset="0"/>
              </a:rPr>
              <a:t>Положенням</a:t>
            </a:r>
            <a:r>
              <a:rPr lang="ru-RU" sz="1800" dirty="0" smtClean="0">
                <a:latin typeface="Times New Roman" pitchFamily="18" charset="0"/>
              </a:rPr>
              <a:t> про </a:t>
            </a:r>
            <a:r>
              <a:rPr lang="ru-RU" sz="1800" dirty="0" err="1" smtClean="0">
                <a:latin typeface="Times New Roman" pitchFamily="18" charset="0"/>
              </a:rPr>
              <a:t>фінансове</a:t>
            </a:r>
            <a:r>
              <a:rPr lang="ru-RU" sz="1800" dirty="0" smtClean="0">
                <a:latin typeface="Times New Roman" pitchFamily="18" charset="0"/>
              </a:rPr>
              <a:t> </a:t>
            </a:r>
            <a:r>
              <a:rPr lang="ru-RU" sz="1800" dirty="0" err="1" smtClean="0">
                <a:latin typeface="Times New Roman" pitchFamily="18" charset="0"/>
              </a:rPr>
              <a:t>управління</a:t>
            </a:r>
            <a:r>
              <a:rPr lang="ru-RU" sz="1800" dirty="0" smtClean="0">
                <a:latin typeface="Times New Roman" pitchFamily="18" charset="0"/>
              </a:rPr>
              <a:t> та </a:t>
            </a:r>
            <a:r>
              <a:rPr lang="ru-RU" sz="1800" dirty="0" err="1" smtClean="0">
                <a:latin typeface="Times New Roman" pitchFamily="18" charset="0"/>
              </a:rPr>
              <a:t>забезпечує</a:t>
            </a:r>
            <a:r>
              <a:rPr lang="ru-RU" sz="1800" dirty="0" smtClean="0">
                <a:latin typeface="Times New Roman" pitchFamily="18" charset="0"/>
              </a:rPr>
              <a:t> </a:t>
            </a:r>
            <a:r>
              <a:rPr lang="ru-RU" sz="1800" dirty="0" err="1" smtClean="0">
                <a:latin typeface="Times New Roman" pitchFamily="18" charset="0"/>
              </a:rPr>
              <a:t>їх</a:t>
            </a:r>
            <a:r>
              <a:rPr lang="ru-RU" sz="1800" dirty="0" smtClean="0">
                <a:latin typeface="Times New Roman" pitchFamily="18" charset="0"/>
              </a:rPr>
              <a:t> </a:t>
            </a:r>
            <a:r>
              <a:rPr lang="ru-RU" sz="1800" dirty="0" err="1" smtClean="0">
                <a:latin typeface="Times New Roman" pitchFamily="18" charset="0"/>
              </a:rPr>
              <a:t>виконання</a:t>
            </a:r>
            <a:r>
              <a:rPr lang="ru-RU" sz="1800" dirty="0" smtClean="0">
                <a:latin typeface="Times New Roman" pitchFamily="18" charset="0"/>
              </a:rPr>
              <a:t> в межах </a:t>
            </a:r>
            <a:r>
              <a:rPr lang="ru-RU" sz="1800" dirty="0" err="1" smtClean="0">
                <a:latin typeface="Times New Roman" pitchFamily="18" charset="0"/>
              </a:rPr>
              <a:t>компетенції</a:t>
            </a:r>
            <a:r>
              <a:rPr lang="ru-RU" sz="1800" dirty="0" smtClean="0">
                <a:latin typeface="Times New Roman" pitchFamily="18" charset="0"/>
              </a:rPr>
              <a:t>.</a:t>
            </a:r>
          </a:p>
          <a:p>
            <a:pPr marL="0" indent="0" algn="just" eaLnBrk="1" hangingPunct="1">
              <a:lnSpc>
                <a:spcPct val="80000"/>
              </a:lnSpc>
              <a:buNone/>
            </a:pPr>
            <a:endParaRPr lang="ru-RU" sz="1800" dirty="0" smtClean="0">
              <a:latin typeface="Times New Roman" pitchFamily="18" charset="0"/>
            </a:endParaRPr>
          </a:p>
          <a:p>
            <a:pPr algn="just" eaLnBrk="1" hangingPunct="1">
              <a:lnSpc>
                <a:spcPct val="80000"/>
              </a:lnSpc>
            </a:pPr>
            <a:r>
              <a:rPr lang="ru-RU" sz="1800" dirty="0" smtClean="0">
                <a:latin typeface="Times New Roman" pitchFamily="18" charset="0"/>
              </a:rPr>
              <a:t>  В </a:t>
            </a:r>
            <a:r>
              <a:rPr lang="ru-RU" sz="1800" dirty="0" err="1" smtClean="0">
                <a:latin typeface="Times New Roman" pitchFamily="18" charset="0"/>
              </a:rPr>
              <a:t>процесі</a:t>
            </a:r>
            <a:r>
              <a:rPr lang="ru-RU" sz="1800" dirty="0" smtClean="0">
                <a:latin typeface="Times New Roman" pitchFamily="18" charset="0"/>
              </a:rPr>
              <a:t> </a:t>
            </a:r>
            <a:r>
              <a:rPr lang="ru-RU" sz="1800" dirty="0" err="1" smtClean="0">
                <a:latin typeface="Times New Roman" pitchFamily="18" charset="0"/>
              </a:rPr>
              <a:t>вирішення</a:t>
            </a:r>
            <a:r>
              <a:rPr lang="ru-RU" sz="1800" dirty="0" smtClean="0">
                <a:latin typeface="Times New Roman" pitchFamily="18" charset="0"/>
              </a:rPr>
              <a:t> </a:t>
            </a:r>
            <a:r>
              <a:rPr lang="ru-RU" sz="1800" dirty="0" err="1" smtClean="0">
                <a:latin typeface="Times New Roman" pitchFamily="18" charset="0"/>
              </a:rPr>
              <a:t>пріоритетності</a:t>
            </a:r>
            <a:r>
              <a:rPr lang="ru-RU" sz="1800" dirty="0" smtClean="0">
                <a:latin typeface="Times New Roman" pitchFamily="18" charset="0"/>
              </a:rPr>
              <a:t> </a:t>
            </a:r>
            <a:r>
              <a:rPr lang="ru-RU" sz="1800" dirty="0" err="1" smtClean="0">
                <a:latin typeface="Times New Roman" pitchFamily="18" charset="0"/>
              </a:rPr>
              <a:t>виконання</a:t>
            </a:r>
            <a:r>
              <a:rPr lang="ru-RU" sz="1800" dirty="0" smtClean="0">
                <a:latin typeface="Times New Roman" pitchFamily="18" charset="0"/>
              </a:rPr>
              <a:t> </a:t>
            </a:r>
            <a:r>
              <a:rPr lang="ru-RU" sz="1800" dirty="0" err="1" smtClean="0">
                <a:latin typeface="Times New Roman" pitchFamily="18" charset="0"/>
              </a:rPr>
              <a:t>завдань</a:t>
            </a:r>
            <a:r>
              <a:rPr lang="ru-RU" sz="1800" dirty="0" smtClean="0">
                <a:latin typeface="Times New Roman" pitchFamily="18" charset="0"/>
              </a:rPr>
              <a:t>, </a:t>
            </a:r>
            <a:r>
              <a:rPr lang="ru-RU" sz="1800" dirty="0" err="1" smtClean="0">
                <a:latin typeface="Times New Roman" pitchFamily="18" charset="0"/>
              </a:rPr>
              <a:t>передбачених</a:t>
            </a:r>
            <a:r>
              <a:rPr lang="ru-RU" sz="1800" dirty="0" smtClean="0">
                <a:latin typeface="Times New Roman" pitchFamily="18" charset="0"/>
              </a:rPr>
              <a:t> </a:t>
            </a:r>
            <a:r>
              <a:rPr lang="ru-RU" sz="1800" dirty="0" err="1" smtClean="0">
                <a:latin typeface="Times New Roman" pitchFamily="18" charset="0"/>
              </a:rPr>
              <a:t>функціональними</a:t>
            </a:r>
            <a:r>
              <a:rPr lang="ru-RU" sz="1800" dirty="0" smtClean="0">
                <a:latin typeface="Times New Roman" pitchFamily="18" charset="0"/>
              </a:rPr>
              <a:t> </a:t>
            </a:r>
            <a:r>
              <a:rPr lang="ru-RU" sz="1800" dirty="0" err="1" smtClean="0">
                <a:latin typeface="Times New Roman" pitchFamily="18" charset="0"/>
              </a:rPr>
              <a:t>повноваженнями</a:t>
            </a:r>
            <a:r>
              <a:rPr lang="ru-RU" sz="1800" dirty="0" smtClean="0">
                <a:latin typeface="Times New Roman" pitchFamily="18" charset="0"/>
              </a:rPr>
              <a:t>, робота </a:t>
            </a:r>
            <a:r>
              <a:rPr lang="ru-RU" sz="1800" dirty="0" err="1" smtClean="0">
                <a:latin typeface="Times New Roman" pitchFamily="18" charset="0"/>
              </a:rPr>
              <a:t>фінансового</a:t>
            </a:r>
            <a:r>
              <a:rPr lang="ru-RU" sz="1800" dirty="0" smtClean="0">
                <a:latin typeface="Times New Roman" pitchFamily="18" charset="0"/>
              </a:rPr>
              <a:t> </a:t>
            </a:r>
            <a:r>
              <a:rPr lang="ru-RU" sz="1800" dirty="0" err="1" smtClean="0">
                <a:latin typeface="Times New Roman" pitchFamily="18" charset="0"/>
              </a:rPr>
              <a:t>управління</a:t>
            </a:r>
            <a:r>
              <a:rPr lang="ru-RU" sz="1800" dirty="0" smtClean="0">
                <a:latin typeface="Times New Roman" pitchFamily="18" charset="0"/>
              </a:rPr>
              <a:t> </a:t>
            </a:r>
            <a:r>
              <a:rPr lang="ru-RU" sz="1800" dirty="0" err="1" smtClean="0">
                <a:latin typeface="Times New Roman" pitchFamily="18" charset="0"/>
              </a:rPr>
              <a:t>ґрунтується</a:t>
            </a:r>
            <a:r>
              <a:rPr lang="ru-RU" sz="1800" dirty="0" smtClean="0">
                <a:latin typeface="Times New Roman" pitchFamily="18" charset="0"/>
              </a:rPr>
              <a:t> на принципах </a:t>
            </a:r>
            <a:r>
              <a:rPr lang="ru-RU" sz="1800" dirty="0" err="1" smtClean="0">
                <a:latin typeface="Times New Roman" pitchFamily="18" charset="0"/>
              </a:rPr>
              <a:t>законності</a:t>
            </a:r>
            <a:r>
              <a:rPr lang="ru-RU" sz="1800" dirty="0" smtClean="0">
                <a:latin typeface="Times New Roman" pitchFamily="18" charset="0"/>
              </a:rPr>
              <a:t>, </a:t>
            </a:r>
            <a:r>
              <a:rPr lang="ru-RU" sz="1800" dirty="0" err="1" smtClean="0">
                <a:latin typeface="Times New Roman" pitchFamily="18" charset="0"/>
              </a:rPr>
              <a:t>обґрунтованості</a:t>
            </a:r>
            <a:r>
              <a:rPr lang="ru-RU" sz="1800" dirty="0" smtClean="0">
                <a:latin typeface="Times New Roman" pitchFamily="18" charset="0"/>
              </a:rPr>
              <a:t>, </a:t>
            </a:r>
            <a:r>
              <a:rPr lang="ru-RU" sz="1800" dirty="0" err="1" smtClean="0">
                <a:latin typeface="Times New Roman" pitchFamily="18" charset="0"/>
              </a:rPr>
              <a:t>збалансованості</a:t>
            </a:r>
            <a:r>
              <a:rPr lang="ru-RU" sz="1800" dirty="0" smtClean="0">
                <a:latin typeface="Times New Roman" pitchFamily="18" charset="0"/>
              </a:rPr>
              <a:t>, </a:t>
            </a:r>
            <a:r>
              <a:rPr lang="ru-RU" sz="1800" dirty="0" err="1" smtClean="0">
                <a:latin typeface="Times New Roman" pitchFamily="18" charset="0"/>
              </a:rPr>
              <a:t>цільового</a:t>
            </a:r>
            <a:r>
              <a:rPr lang="ru-RU" sz="1800" dirty="0" smtClean="0">
                <a:latin typeface="Times New Roman" pitchFamily="18" charset="0"/>
              </a:rPr>
              <a:t> </a:t>
            </a:r>
            <a:r>
              <a:rPr lang="ru-RU" sz="1800" dirty="0" err="1" smtClean="0">
                <a:latin typeface="Times New Roman" pitchFamily="18" charset="0"/>
              </a:rPr>
              <a:t>використання</a:t>
            </a:r>
            <a:r>
              <a:rPr lang="ru-RU" sz="1800" dirty="0" smtClean="0">
                <a:latin typeface="Times New Roman" pitchFamily="18" charset="0"/>
              </a:rPr>
              <a:t> </a:t>
            </a:r>
            <a:r>
              <a:rPr lang="ru-RU" sz="1800" dirty="0" err="1" smtClean="0">
                <a:latin typeface="Times New Roman" pitchFamily="18" charset="0"/>
              </a:rPr>
              <a:t>бюджетних</a:t>
            </a:r>
            <a:r>
              <a:rPr lang="ru-RU" sz="1800" dirty="0" smtClean="0">
                <a:latin typeface="Times New Roman" pitchFamily="18" charset="0"/>
              </a:rPr>
              <a:t> </a:t>
            </a:r>
            <a:r>
              <a:rPr lang="ru-RU" sz="1800" dirty="0" err="1" smtClean="0">
                <a:latin typeface="Times New Roman" pitchFamily="18" charset="0"/>
              </a:rPr>
              <a:t>коштів</a:t>
            </a:r>
            <a:r>
              <a:rPr lang="ru-RU" sz="1800" dirty="0" smtClean="0">
                <a:latin typeface="Times New Roman" pitchFamily="18" charset="0"/>
              </a:rPr>
              <a:t> та </a:t>
            </a:r>
            <a:r>
              <a:rPr lang="ru-RU" sz="1800" dirty="0" err="1" smtClean="0">
                <a:latin typeface="Times New Roman" pitchFamily="18" charset="0"/>
              </a:rPr>
              <a:t>першочерговості</a:t>
            </a:r>
            <a:r>
              <a:rPr lang="ru-RU" sz="1800" dirty="0" smtClean="0">
                <a:latin typeface="Times New Roman" pitchFamily="18" charset="0"/>
              </a:rPr>
              <a:t> </a:t>
            </a:r>
            <a:r>
              <a:rPr lang="ru-RU" sz="1800" dirty="0" err="1" smtClean="0">
                <a:latin typeface="Times New Roman" pitchFamily="18" charset="0"/>
              </a:rPr>
              <a:t>фінансування</a:t>
            </a:r>
            <a:r>
              <a:rPr lang="ru-RU" sz="1800" dirty="0" smtClean="0">
                <a:latin typeface="Times New Roman" pitchFamily="18" charset="0"/>
              </a:rPr>
              <a:t> </a:t>
            </a:r>
            <a:r>
              <a:rPr lang="ru-RU" sz="1800" dirty="0" err="1" smtClean="0">
                <a:latin typeface="Times New Roman" pitchFamily="18" charset="0"/>
              </a:rPr>
              <a:t>соціально</a:t>
            </a:r>
            <a:r>
              <a:rPr lang="ru-RU" sz="1800" dirty="0" smtClean="0">
                <a:latin typeface="Times New Roman" pitchFamily="18" charset="0"/>
              </a:rPr>
              <a:t> </a:t>
            </a:r>
            <a:r>
              <a:rPr lang="ru-RU" sz="1800" dirty="0" err="1" smtClean="0">
                <a:latin typeface="Times New Roman" pitchFamily="18" charset="0"/>
              </a:rPr>
              <a:t>захищених</a:t>
            </a:r>
            <a:r>
              <a:rPr lang="ru-RU" sz="1800" dirty="0" smtClean="0">
                <a:latin typeface="Times New Roman" pitchFamily="18" charset="0"/>
              </a:rPr>
              <a:t> статей </a:t>
            </a:r>
            <a:r>
              <a:rPr lang="ru-RU" sz="1800" dirty="0" err="1" smtClean="0">
                <a:latin typeface="Times New Roman" pitchFamily="18" charset="0"/>
              </a:rPr>
              <a:t>видатків</a:t>
            </a:r>
            <a:r>
              <a:rPr lang="ru-RU" sz="1800" dirty="0" smtClean="0">
                <a:latin typeface="Times New Roman" pitchFamily="18" charset="0"/>
              </a:rPr>
              <a:t>.</a:t>
            </a:r>
          </a:p>
        </p:txBody>
      </p:sp>
      <p:sp>
        <p:nvSpPr>
          <p:cNvPr id="19458" name="Rectangle 4"/>
          <p:cNvSpPr>
            <a:spLocks noChangeArrowheads="1"/>
          </p:cNvSpPr>
          <p:nvPr/>
        </p:nvSpPr>
        <p:spPr bwMode="auto">
          <a:xfrm>
            <a:off x="582902" y="212870"/>
            <a:ext cx="7119937" cy="414337"/>
          </a:xfrm>
          <a:prstGeom prst="rect">
            <a:avLst/>
          </a:prstGeom>
          <a:noFill/>
          <a:ln w="9525">
            <a:noFill/>
            <a:miter lim="800000"/>
            <a:headEnd/>
            <a:tailEnd/>
          </a:ln>
        </p:spPr>
        <p:txBody>
          <a:bodyPr wrap="none" anchor="ctr"/>
          <a:lstStyle/>
          <a:p>
            <a:pPr algn="ctr" defTabSz="914400"/>
            <a:r>
              <a:rPr lang="uk-UA" sz="3200" b="1" dirty="0">
                <a:solidFill>
                  <a:schemeClr val="accent4"/>
                </a:solidFill>
                <a:latin typeface="Times New Roman" pitchFamily="18" charset="0"/>
                <a:cs typeface="Times New Roman" pitchFamily="18" charset="0"/>
              </a:rPr>
              <a:t>ОСНОВНІ ЗАВДАННЯ</a:t>
            </a:r>
            <a:endParaRPr lang="ru-RU" sz="3200" b="1" dirty="0">
              <a:solidFill>
                <a:schemeClr val="accent4"/>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p:nvPr>
        </p:nvSpPr>
        <p:spPr bwMode="auto">
          <a:xfrm>
            <a:off x="1496292" y="0"/>
            <a:ext cx="6465454" cy="840509"/>
          </a:xfrm>
        </p:spPr>
        <p:txBody>
          <a:bodyPr wrap="square" numCol="1" compatLnSpc="1">
            <a:prstTxWarp prst="textNoShape">
              <a:avLst/>
            </a:prstTxWarp>
            <a:normAutofit/>
          </a:bodyPr>
          <a:lstStyle/>
          <a:p>
            <a:pPr algn="ctr" eaLnBrk="1" fontAlgn="auto" hangingPunct="1">
              <a:spcAft>
                <a:spcPts val="0"/>
              </a:spcAft>
              <a:defRPr/>
            </a:pPr>
            <a:r>
              <a:rPr lang="uk-UA" sz="3200" cap="none" dirty="0" smtClean="0">
                <a:solidFill>
                  <a:schemeClr val="accent4"/>
                </a:solidFill>
                <a:latin typeface="Times New Roman" pitchFamily="18" charset="0"/>
                <a:cs typeface="Times New Roman" pitchFamily="18" charset="0"/>
              </a:rPr>
              <a:t>АНАЛІТИЧНА РОБОТА </a:t>
            </a:r>
            <a:endParaRPr lang="ru-RU" sz="3200" cap="none" dirty="0" smtClean="0">
              <a:solidFill>
                <a:schemeClr val="accent4"/>
              </a:solidFill>
              <a:latin typeface="Times New Roman" pitchFamily="18" charset="0"/>
              <a:cs typeface="Times New Roman" pitchFamily="18" charset="0"/>
            </a:endParaRPr>
          </a:p>
        </p:txBody>
      </p:sp>
      <p:sp>
        <p:nvSpPr>
          <p:cNvPr id="20482" name="Rectangle 3"/>
          <p:cNvSpPr>
            <a:spLocks noGrp="1"/>
          </p:cNvSpPr>
          <p:nvPr>
            <p:ph idx="1"/>
          </p:nvPr>
        </p:nvSpPr>
        <p:spPr>
          <a:xfrm>
            <a:off x="1" y="872836"/>
            <a:ext cx="8229600" cy="5985164"/>
          </a:xfrm>
        </p:spPr>
        <p:txBody>
          <a:bodyPr/>
          <a:lstStyle/>
          <a:p>
            <a:pPr algn="just" eaLnBrk="1" hangingPunct="1"/>
            <a:r>
              <a:rPr lang="ru-RU" sz="1400" dirty="0" smtClean="0"/>
              <a:t>    </a:t>
            </a:r>
            <a:r>
              <a:rPr lang="ru-RU" sz="1600" dirty="0" err="1" smtClean="0">
                <a:latin typeface="Times New Roman" pitchFamily="18" charset="0"/>
                <a:cs typeface="Times New Roman" pitchFamily="18" charset="0"/>
              </a:rPr>
              <a:t>Протягом</a:t>
            </a:r>
            <a:r>
              <a:rPr lang="ru-RU" sz="1600" dirty="0" smtClean="0">
                <a:latin typeface="Times New Roman" pitchFamily="18" charset="0"/>
                <a:cs typeface="Times New Roman" pitchFamily="18" charset="0"/>
              </a:rPr>
              <a:t> 9 </a:t>
            </a:r>
            <a:r>
              <a:rPr lang="ru-RU" sz="1600" dirty="0" err="1" smtClean="0">
                <a:latin typeface="Times New Roman" pitchFamily="18" charset="0"/>
                <a:cs typeface="Times New Roman" pitchFamily="18" charset="0"/>
              </a:rPr>
              <a:t>місяців</a:t>
            </a:r>
            <a:r>
              <a:rPr lang="ru-RU" sz="1600" dirty="0" smtClean="0">
                <a:latin typeface="Times New Roman" pitchFamily="18" charset="0"/>
                <a:cs typeface="Times New Roman" pitchFamily="18" charset="0"/>
              </a:rPr>
              <a:t> 2022 року робота </a:t>
            </a:r>
            <a:r>
              <a:rPr lang="ru-RU" sz="1600" dirty="0" err="1" smtClean="0">
                <a:latin typeface="Times New Roman" pitchFamily="18" charset="0"/>
                <a:cs typeface="Times New Roman" pitchFamily="18" charset="0"/>
              </a:rPr>
              <a:t>здійснювалась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згідно</a:t>
            </a:r>
            <a:r>
              <a:rPr lang="ru-RU" sz="1600" dirty="0" smtClean="0">
                <a:latin typeface="Times New Roman" pitchFamily="18" charset="0"/>
                <a:cs typeface="Times New Roman" pitchFamily="18" charset="0"/>
              </a:rPr>
              <a:t> з </a:t>
            </a:r>
            <a:r>
              <a:rPr lang="ru-RU" sz="1600" dirty="0" err="1" smtClean="0">
                <a:latin typeface="Times New Roman" pitchFamily="18" charset="0"/>
                <a:cs typeface="Times New Roman" pitchFamily="18" charset="0"/>
              </a:rPr>
              <a:t>затвердженим</a:t>
            </a:r>
            <a:r>
              <a:rPr lang="ru-RU" sz="1600" dirty="0" smtClean="0">
                <a:latin typeface="Times New Roman" pitchFamily="18" charset="0"/>
                <a:cs typeface="Times New Roman" pitchFamily="18" charset="0"/>
              </a:rPr>
              <a:t> начальником </a:t>
            </a:r>
            <a:r>
              <a:rPr lang="ru-RU" sz="1600" dirty="0" err="1" smtClean="0">
                <a:latin typeface="Times New Roman" pitchFamily="18" charset="0"/>
                <a:cs typeface="Times New Roman" pitchFamily="18" charset="0"/>
              </a:rPr>
              <a:t>фінансового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управління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ради планом </a:t>
            </a:r>
            <a:r>
              <a:rPr lang="ru-RU" sz="1600" dirty="0" err="1" smtClean="0">
                <a:latin typeface="Times New Roman" pitchFamily="18" charset="0"/>
                <a:cs typeface="Times New Roman" pitchFamily="18" charset="0"/>
              </a:rPr>
              <a:t>роботи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управління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Крім</a:t>
            </a:r>
            <a:r>
              <a:rPr lang="ru-RU" sz="1600" dirty="0" smtClean="0">
                <a:latin typeface="Times New Roman" pitchFamily="18" charset="0"/>
                <a:cs typeface="Times New Roman" pitchFamily="18" charset="0"/>
              </a:rPr>
              <a:t> того, </a:t>
            </a:r>
            <a:r>
              <a:rPr lang="ru-RU" sz="1600" dirty="0" err="1" smtClean="0">
                <a:latin typeface="Times New Roman" pitchFamily="18" charset="0"/>
                <a:cs typeface="Times New Roman" pitchFamily="18" charset="0"/>
              </a:rPr>
              <a:t>виконувались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контрольні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завдання</a:t>
            </a:r>
            <a:r>
              <a:rPr lang="ru-RU" sz="1600" dirty="0" smtClean="0">
                <a:latin typeface="Times New Roman" pitchFamily="18" charset="0"/>
                <a:cs typeface="Times New Roman" pitchFamily="18" charset="0"/>
              </a:rPr>
              <a:t> Департаменту </a:t>
            </a:r>
            <a:r>
              <a:rPr lang="ru-RU" sz="1600" dirty="0" err="1" smtClean="0">
                <a:latin typeface="Times New Roman" pitchFamily="18" charset="0"/>
                <a:cs typeface="Times New Roman" pitchFamily="18" charset="0"/>
              </a:rPr>
              <a:t>фінансів</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Київської</a:t>
            </a:r>
            <a:r>
              <a:rPr lang="ru-RU" sz="1600" dirty="0" smtClean="0">
                <a:latin typeface="Times New Roman" pitchFamily="18" charset="0"/>
                <a:cs typeface="Times New Roman" pitchFamily="18" charset="0"/>
              </a:rPr>
              <a:t> ОДА </a:t>
            </a:r>
            <a:r>
              <a:rPr lang="ru-RU" sz="1600" dirty="0" err="1" smtClean="0">
                <a:latin typeface="Times New Roman" pitchFamily="18" charset="0"/>
                <a:cs typeface="Times New Roman" pitchFamily="18" charset="0"/>
              </a:rPr>
              <a:t>відповідно</a:t>
            </a:r>
            <a:r>
              <a:rPr lang="ru-RU" sz="1600" dirty="0" smtClean="0">
                <a:latin typeface="Times New Roman" pitchFamily="18" charset="0"/>
                <a:cs typeface="Times New Roman" pitchFamily="18" charset="0"/>
              </a:rPr>
              <a:t> до </a:t>
            </a:r>
            <a:r>
              <a:rPr lang="ru-RU" sz="1600" dirty="0" err="1" smtClean="0">
                <a:latin typeface="Times New Roman" pitchFamily="18" charset="0"/>
                <a:cs typeface="Times New Roman" pitchFamily="18" charset="0"/>
              </a:rPr>
              <a:t>завдань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Міністерства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фінансів</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України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рішень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розпоряджень</a:t>
            </a:r>
            <a:r>
              <a:rPr lang="ru-RU" sz="1600" dirty="0" smtClean="0">
                <a:latin typeface="Times New Roman" pitchFamily="18" charset="0"/>
                <a:cs typeface="Times New Roman" pitchFamily="18" charset="0"/>
              </a:rPr>
              <a:t> та </a:t>
            </a:r>
            <a:r>
              <a:rPr lang="ru-RU" sz="1600" dirty="0" err="1" smtClean="0">
                <a:latin typeface="Times New Roman" pitchFamily="18" charset="0"/>
                <a:cs typeface="Times New Roman" pitchFamily="18" charset="0"/>
              </a:rPr>
              <a:t>доручень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обласної</a:t>
            </a:r>
            <a:r>
              <a:rPr lang="ru-RU" sz="1600" dirty="0" smtClean="0">
                <a:latin typeface="Times New Roman" pitchFamily="18" charset="0"/>
                <a:cs typeface="Times New Roman" pitchFamily="18" charset="0"/>
              </a:rPr>
              <a:t> ради і </a:t>
            </a:r>
            <a:r>
              <a:rPr lang="ru-RU" sz="1600" dirty="0" err="1" smtClean="0">
                <a:latin typeface="Times New Roman" pitchFamily="18" charset="0"/>
                <a:cs typeface="Times New Roman" pitchFamily="18" charset="0"/>
              </a:rPr>
              <a:t>облдержадміністрації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голови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ради та </a:t>
            </a:r>
            <a:r>
              <a:rPr lang="ru-RU" sz="1600" dirty="0" err="1" smtClean="0">
                <a:latin typeface="Times New Roman" pitchFamily="18" charset="0"/>
                <a:cs typeface="Times New Roman" pitchFamily="18" charset="0"/>
              </a:rPr>
              <a:t>її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виконавчого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комітету</a:t>
            </a:r>
            <a:r>
              <a:rPr lang="ru-RU" sz="1600" dirty="0" smtClean="0">
                <a:latin typeface="Times New Roman" pitchFamily="18" charset="0"/>
                <a:cs typeface="Times New Roman" pitchFamily="18" charset="0"/>
              </a:rPr>
              <a:t> в межах </a:t>
            </a:r>
            <a:r>
              <a:rPr lang="ru-RU" sz="1600" dirty="0" err="1" smtClean="0">
                <a:latin typeface="Times New Roman" pitchFamily="18" charset="0"/>
                <a:cs typeface="Times New Roman" pitchFamily="18" charset="0"/>
              </a:rPr>
              <a:t>компетенції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управління</a:t>
            </a:r>
            <a:r>
              <a:rPr lang="ru-RU" sz="1600" dirty="0" smtClean="0">
                <a:latin typeface="Times New Roman" pitchFamily="18" charset="0"/>
                <a:cs typeface="Times New Roman" pitchFamily="18" charset="0"/>
              </a:rPr>
              <a:t>.</a:t>
            </a:r>
          </a:p>
          <a:p>
            <a:pPr algn="just" eaLnBrk="1" hangingPunct="1"/>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Відповідно</a:t>
            </a:r>
            <a:r>
              <a:rPr lang="ru-RU" sz="1600" dirty="0" smtClean="0">
                <a:latin typeface="Times New Roman" pitchFamily="18" charset="0"/>
                <a:cs typeface="Times New Roman" pitchFamily="18" charset="0"/>
              </a:rPr>
              <a:t> до </a:t>
            </a:r>
            <a:r>
              <a:rPr lang="ru-RU" sz="1600" dirty="0" err="1" smtClean="0">
                <a:latin typeface="Times New Roman" pitchFamily="18" charset="0"/>
                <a:cs typeface="Times New Roman" pitchFamily="18" charset="0"/>
              </a:rPr>
              <a:t>статті</a:t>
            </a:r>
            <a:r>
              <a:rPr lang="ru-RU" sz="1600" dirty="0" smtClean="0">
                <a:latin typeface="Times New Roman" pitchFamily="18" charset="0"/>
                <a:cs typeface="Times New Roman" pitchFamily="18" charset="0"/>
              </a:rPr>
              <a:t> 78 Бюджетного кодексу </a:t>
            </a:r>
            <a:r>
              <a:rPr lang="ru-RU" sz="1600" dirty="0" err="1" smtClean="0">
                <a:latin typeface="Times New Roman" pitchFamily="18" charset="0"/>
                <a:cs typeface="Times New Roman" pitchFamily="18" charset="0"/>
              </a:rPr>
              <a:t>України</a:t>
            </a:r>
            <a:r>
              <a:rPr lang="ru-RU" sz="1600" dirty="0" smtClean="0">
                <a:latin typeface="Times New Roman" pitchFamily="18" charset="0"/>
                <a:cs typeface="Times New Roman" pitchFamily="18" charset="0"/>
              </a:rPr>
              <a:t> в </a:t>
            </a:r>
            <a:r>
              <a:rPr lang="ru-RU" sz="1600" dirty="0" err="1" smtClean="0">
                <a:latin typeface="Times New Roman" pitchFamily="18" charset="0"/>
                <a:cs typeface="Times New Roman" pitchFamily="18" charset="0"/>
              </a:rPr>
              <a:t>процесі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виконання</a:t>
            </a:r>
            <a:r>
              <a:rPr lang="ru-RU" sz="1600" dirty="0" smtClean="0">
                <a:latin typeface="Times New Roman" pitchFamily="18" charset="0"/>
                <a:cs typeface="Times New Roman" pitchFamily="18" charset="0"/>
              </a:rPr>
              <a:t> бюджету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територіальної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громади</a:t>
            </a:r>
            <a:r>
              <a:rPr lang="ru-RU" sz="1600" dirty="0" smtClean="0">
                <a:latin typeface="Times New Roman" pitchFamily="18" charset="0"/>
                <a:cs typeface="Times New Roman" pitchFamily="18" charset="0"/>
              </a:rPr>
              <a:t> за доходами та </a:t>
            </a:r>
            <a:r>
              <a:rPr lang="ru-RU" sz="1600" dirty="0" err="1" smtClean="0">
                <a:latin typeface="Times New Roman" pitchFamily="18" charset="0"/>
                <a:cs typeface="Times New Roman" pitchFamily="18" charset="0"/>
              </a:rPr>
              <a:t>видатками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щомісяця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протягом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звітного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періоду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здійснювався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аналіз</a:t>
            </a:r>
            <a:r>
              <a:rPr lang="ru-RU" sz="1600" dirty="0" smtClean="0">
                <a:latin typeface="Times New Roman" pitchFamily="18" charset="0"/>
                <a:cs typeface="Times New Roman" pitchFamily="18" charset="0"/>
              </a:rPr>
              <a:t> та </a:t>
            </a:r>
            <a:r>
              <a:rPr lang="ru-RU" sz="1600" dirty="0" err="1" smtClean="0">
                <a:latin typeface="Times New Roman" pitchFamily="18" charset="0"/>
                <a:cs typeface="Times New Roman" pitchFamily="18" charset="0"/>
              </a:rPr>
              <a:t>моніторинг</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щодо</a:t>
            </a:r>
            <a:r>
              <a:rPr lang="ru-RU" sz="1600" dirty="0" smtClean="0">
                <a:latin typeface="Times New Roman" pitchFamily="18" charset="0"/>
                <a:cs typeface="Times New Roman" pitchFamily="18" charset="0"/>
              </a:rPr>
              <a:t>: </a:t>
            </a:r>
          </a:p>
          <a:p>
            <a:pPr algn="just" eaLnBrk="1" hangingPunct="1">
              <a:buFont typeface="Wingdings" pitchFamily="2" charset="2"/>
              <a:buChar char="Ø"/>
            </a:pPr>
            <a:r>
              <a:rPr lang="ru-RU" sz="1600" dirty="0" smtClean="0">
                <a:latin typeface="Times New Roman" pitchFamily="18" charset="0"/>
                <a:cs typeface="Times New Roman" pitchFamily="18" charset="0"/>
              </a:rPr>
              <a:t>стану </a:t>
            </a:r>
            <a:r>
              <a:rPr lang="ru-RU" sz="1600" dirty="0" err="1" smtClean="0">
                <a:latin typeface="Times New Roman" pitchFamily="18" charset="0"/>
                <a:cs typeface="Times New Roman" pitchFamily="18" charset="0"/>
              </a:rPr>
              <a:t>виконання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доходної</a:t>
            </a:r>
            <a:r>
              <a:rPr lang="ru-RU" sz="1600" dirty="0" smtClean="0">
                <a:latin typeface="Times New Roman" pitchFamily="18" charset="0"/>
                <a:cs typeface="Times New Roman" pitchFamily="18" charset="0"/>
              </a:rPr>
              <a:t> та </a:t>
            </a:r>
            <a:r>
              <a:rPr lang="ru-RU" sz="1600" dirty="0" err="1" smtClean="0">
                <a:latin typeface="Times New Roman" pitchFamily="18" charset="0"/>
                <a:cs typeface="Times New Roman" pitchFamily="18" charset="0"/>
              </a:rPr>
              <a:t>видаткової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частин</a:t>
            </a:r>
            <a:r>
              <a:rPr lang="ru-RU" sz="1600" dirty="0" smtClean="0">
                <a:latin typeface="Times New Roman" pitchFamily="18" charset="0"/>
                <a:cs typeface="Times New Roman" pitchFamily="18" charset="0"/>
              </a:rPr>
              <a:t> бюджету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територіальної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громади</a:t>
            </a:r>
            <a:r>
              <a:rPr lang="ru-RU" sz="1600" dirty="0" smtClean="0">
                <a:latin typeface="Times New Roman" pitchFamily="18" charset="0"/>
                <a:cs typeface="Times New Roman" pitchFamily="18" charset="0"/>
              </a:rPr>
              <a:t> в </a:t>
            </a:r>
            <a:r>
              <a:rPr lang="ru-RU" sz="1600" dirty="0" err="1" smtClean="0">
                <a:latin typeface="Times New Roman" pitchFamily="18" charset="0"/>
                <a:cs typeface="Times New Roman" pitchFamily="18" charset="0"/>
              </a:rPr>
              <a:t>цілому</a:t>
            </a:r>
            <a:r>
              <a:rPr lang="ru-RU" sz="1600" dirty="0" smtClean="0">
                <a:latin typeface="Times New Roman" pitchFamily="18" charset="0"/>
                <a:cs typeface="Times New Roman" pitchFamily="18" charset="0"/>
              </a:rPr>
              <a:t> та в </a:t>
            </a:r>
            <a:r>
              <a:rPr lang="ru-RU" sz="1600" dirty="0" err="1" smtClean="0">
                <a:latin typeface="Times New Roman" pitchFamily="18" charset="0"/>
                <a:cs typeface="Times New Roman" pitchFamily="18" charset="0"/>
              </a:rPr>
              <a:t>розрізі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дохідних</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джерел</a:t>
            </a:r>
            <a:r>
              <a:rPr lang="ru-RU" sz="1600" dirty="0" smtClean="0">
                <a:latin typeface="Times New Roman" pitchFamily="18" charset="0"/>
                <a:cs typeface="Times New Roman" pitchFamily="18" charset="0"/>
              </a:rPr>
              <a:t> та </a:t>
            </a:r>
            <a:r>
              <a:rPr lang="ru-RU" sz="1600" dirty="0" err="1" smtClean="0">
                <a:latin typeface="Times New Roman" pitchFamily="18" charset="0"/>
                <a:cs typeface="Times New Roman" pitchFamily="18" charset="0"/>
              </a:rPr>
              <a:t>галузей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видатків</a:t>
            </a:r>
            <a:r>
              <a:rPr lang="ru-RU" sz="1600" dirty="0" smtClean="0">
                <a:latin typeface="Times New Roman" pitchFamily="18" charset="0"/>
                <a:cs typeface="Times New Roman" pitchFamily="18" charset="0"/>
              </a:rPr>
              <a:t>;</a:t>
            </a:r>
          </a:p>
          <a:p>
            <a:pPr algn="just" eaLnBrk="1" hangingPunct="1">
              <a:buFont typeface="Wingdings" pitchFamily="2" charset="2"/>
              <a:buChar char="Ø"/>
            </a:pPr>
            <a:r>
              <a:rPr lang="ru-RU" sz="1600" dirty="0" err="1" smtClean="0">
                <a:latin typeface="Times New Roman" pitchFamily="18" charset="0"/>
                <a:cs typeface="Times New Roman" pitchFamily="18" charset="0"/>
              </a:rPr>
              <a:t>очікуваного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виконання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передбачених</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помісячним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розписом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доходів</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загального</a:t>
            </a:r>
            <a:r>
              <a:rPr lang="ru-RU" sz="1600" dirty="0" smtClean="0">
                <a:latin typeface="Times New Roman" pitchFamily="18" charset="0"/>
                <a:cs typeface="Times New Roman" pitchFamily="18" charset="0"/>
              </a:rPr>
              <a:t> та </a:t>
            </a:r>
            <a:r>
              <a:rPr lang="ru-RU" sz="1600" dirty="0" err="1" smtClean="0">
                <a:latin typeface="Times New Roman" pitchFamily="18" charset="0"/>
                <a:cs typeface="Times New Roman" pitchFamily="18" charset="0"/>
              </a:rPr>
              <a:t>спеціального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фондів</a:t>
            </a:r>
            <a:r>
              <a:rPr lang="ru-RU" sz="1600" dirty="0" smtClean="0">
                <a:latin typeface="Times New Roman" pitchFamily="18" charset="0"/>
                <a:cs typeface="Times New Roman" pitchFamily="18" charset="0"/>
              </a:rPr>
              <a:t> бюджету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територіальної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громади</a:t>
            </a:r>
            <a:r>
              <a:rPr lang="ru-RU" sz="1600" dirty="0" smtClean="0">
                <a:latin typeface="Times New Roman" pitchFamily="18" charset="0"/>
                <a:cs typeface="Times New Roman" pitchFamily="18" charset="0"/>
              </a:rPr>
              <a:t> за </a:t>
            </a:r>
            <a:r>
              <a:rPr lang="ru-RU" sz="1600" dirty="0" err="1" smtClean="0">
                <a:latin typeface="Times New Roman" pitchFamily="18" charset="0"/>
                <a:cs typeface="Times New Roman" pitchFamily="18" charset="0"/>
              </a:rPr>
              <a:t>місяць</a:t>
            </a:r>
            <a:r>
              <a:rPr lang="ru-RU" sz="1600" dirty="0" smtClean="0">
                <a:latin typeface="Times New Roman" pitchFamily="18" charset="0"/>
                <a:cs typeface="Times New Roman" pitchFamily="18" charset="0"/>
              </a:rPr>
              <a:t> та </a:t>
            </a:r>
            <a:r>
              <a:rPr lang="ru-RU" sz="1600" dirty="0" err="1" smtClean="0">
                <a:latin typeface="Times New Roman" pitchFamily="18" charset="0"/>
                <a:cs typeface="Times New Roman" pitchFamily="18" charset="0"/>
              </a:rPr>
              <a:t>наростаючим</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підсумком</a:t>
            </a:r>
            <a:r>
              <a:rPr lang="ru-RU" sz="1600" dirty="0" smtClean="0">
                <a:latin typeface="Times New Roman" pitchFamily="18" charset="0"/>
                <a:cs typeface="Times New Roman" pitchFamily="18" charset="0"/>
              </a:rPr>
              <a:t> з початку року у </a:t>
            </a:r>
            <a:r>
              <a:rPr lang="ru-RU" sz="1600" dirty="0" err="1" smtClean="0">
                <a:latin typeface="Times New Roman" pitchFamily="18" charset="0"/>
                <a:cs typeface="Times New Roman" pitchFamily="18" charset="0"/>
              </a:rPr>
              <a:t>розрізі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джерел</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доходів</a:t>
            </a:r>
            <a:r>
              <a:rPr lang="ru-RU" sz="1600" dirty="0" smtClean="0">
                <a:latin typeface="Times New Roman" pitchFamily="18" charset="0"/>
                <a:cs typeface="Times New Roman" pitchFamily="18" charset="0"/>
              </a:rPr>
              <a:t>;</a:t>
            </a:r>
          </a:p>
          <a:p>
            <a:pPr algn="just" eaLnBrk="1" hangingPunct="1">
              <a:buFont typeface="Wingdings" pitchFamily="2" charset="2"/>
              <a:buChar char="Ø"/>
            </a:pP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податкового</a:t>
            </a:r>
            <a:r>
              <a:rPr lang="ru-RU" sz="1600" dirty="0" smtClean="0">
                <a:latin typeface="Times New Roman" pitchFamily="18" charset="0"/>
                <a:cs typeface="Times New Roman" pitchFamily="18" charset="0"/>
              </a:rPr>
              <a:t> боргу на </a:t>
            </a:r>
            <a:r>
              <a:rPr lang="ru-RU" sz="1600" dirty="0" err="1" smtClean="0">
                <a:latin typeface="Times New Roman" pitchFamily="18" charset="0"/>
                <a:cs typeface="Times New Roman" pitchFamily="18" charset="0"/>
              </a:rPr>
              <a:t>підставі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отриманої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інформації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від</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податкового</a:t>
            </a:r>
            <a:r>
              <a:rPr lang="ru-RU" sz="1600" dirty="0" smtClean="0">
                <a:latin typeface="Times New Roman" pitchFamily="18" charset="0"/>
                <a:cs typeface="Times New Roman" pitchFamily="18" charset="0"/>
              </a:rPr>
              <a:t> органу, </a:t>
            </a:r>
            <a:r>
              <a:rPr lang="ru-RU" sz="1600" dirty="0" err="1" smtClean="0">
                <a:latin typeface="Times New Roman" pitchFamily="18" charset="0"/>
                <a:cs typeface="Times New Roman" pitchFamily="18" charset="0"/>
              </a:rPr>
              <a:t>його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динаміку</a:t>
            </a:r>
            <a:r>
              <a:rPr lang="ru-RU" sz="1600" dirty="0" smtClean="0">
                <a:latin typeface="Times New Roman" pitchFamily="18" charset="0"/>
                <a:cs typeface="Times New Roman" pitchFamily="18" charset="0"/>
              </a:rPr>
              <a:t>  в </a:t>
            </a:r>
            <a:r>
              <a:rPr lang="ru-RU" sz="1600" dirty="0" err="1" smtClean="0">
                <a:latin typeface="Times New Roman" pitchFamily="18" charset="0"/>
                <a:cs typeface="Times New Roman" pitchFamily="18" charset="0"/>
              </a:rPr>
              <a:t>розрізі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дохідних</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джерел</a:t>
            </a:r>
            <a:r>
              <a:rPr lang="ru-RU" sz="1600" dirty="0" smtClean="0">
                <a:latin typeface="Times New Roman" pitchFamily="18" charset="0"/>
                <a:cs typeface="Times New Roman" pitchFamily="18" charset="0"/>
              </a:rPr>
              <a:t> та  </a:t>
            </a:r>
            <a:r>
              <a:rPr lang="ru-RU" sz="1600" dirty="0" err="1" smtClean="0">
                <a:latin typeface="Times New Roman" pitchFamily="18" charset="0"/>
                <a:cs typeface="Times New Roman" pitchFamily="18" charset="0"/>
              </a:rPr>
              <a:t>найбільших</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підприємств-боржників</a:t>
            </a:r>
            <a:r>
              <a:rPr lang="ru-RU" sz="1600" dirty="0" smtClean="0">
                <a:latin typeface="Times New Roman" pitchFamily="18" charset="0"/>
                <a:cs typeface="Times New Roman" pitchFamily="18" charset="0"/>
              </a:rPr>
              <a:t>, в тому </a:t>
            </a:r>
            <a:r>
              <a:rPr lang="ru-RU" sz="1600" dirty="0" err="1" smtClean="0">
                <a:latin typeface="Times New Roman" pitchFamily="18" charset="0"/>
                <a:cs typeface="Times New Roman" pitchFamily="18" charset="0"/>
              </a:rPr>
              <a:t>числі</a:t>
            </a:r>
            <a:r>
              <a:rPr lang="ru-RU" sz="1600" dirty="0" smtClean="0">
                <a:latin typeface="Times New Roman" pitchFamily="18" charset="0"/>
                <a:cs typeface="Times New Roman" pitchFamily="18" charset="0"/>
              </a:rPr>
              <a:t> по </a:t>
            </a:r>
            <a:r>
              <a:rPr lang="ru-RU" sz="1600" dirty="0" err="1" smtClean="0">
                <a:latin typeface="Times New Roman" pitchFamily="18" charset="0"/>
                <a:cs typeface="Times New Roman" pitchFamily="18" charset="0"/>
              </a:rPr>
              <a:t>підприємствах</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комунальної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форми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власності</a:t>
            </a:r>
            <a:r>
              <a:rPr lang="ru-RU" sz="1600" dirty="0" smtClean="0">
                <a:latin typeface="Times New Roman" pitchFamily="18" charset="0"/>
                <a:cs typeface="Times New Roman" pitchFamily="18" charset="0"/>
              </a:rPr>
              <a:t>; </a:t>
            </a:r>
          </a:p>
          <a:p>
            <a:pPr algn="just" eaLnBrk="1" hangingPunct="1">
              <a:buFont typeface="Wingdings" pitchFamily="2" charset="2"/>
              <a:buChar char="Ø"/>
            </a:pPr>
            <a:endParaRPr lang="ru-RU" sz="1400" dirty="0" smtClean="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p:nvPr>
        </p:nvSpPr>
        <p:spPr bwMode="auto">
          <a:xfrm>
            <a:off x="1828801" y="0"/>
            <a:ext cx="6142182" cy="522288"/>
          </a:xfrm>
        </p:spPr>
        <p:txBody>
          <a:bodyPr wrap="square" numCol="1" compatLnSpc="1">
            <a:prstTxWarp prst="textNoShape">
              <a:avLst/>
            </a:prstTxWarp>
            <a:normAutofit/>
          </a:bodyPr>
          <a:lstStyle/>
          <a:p>
            <a:pPr algn="ctr" eaLnBrk="1" fontAlgn="auto" hangingPunct="1">
              <a:spcAft>
                <a:spcPts val="0"/>
              </a:spcAft>
              <a:defRPr/>
            </a:pPr>
            <a:r>
              <a:rPr lang="uk-UA" sz="3200" cap="none" dirty="0">
                <a:solidFill>
                  <a:schemeClr val="accent4"/>
                </a:solidFill>
                <a:latin typeface="Times New Roman" pitchFamily="18" charset="0"/>
                <a:cs typeface="Times New Roman" pitchFamily="18" charset="0"/>
              </a:rPr>
              <a:t>АНАЛІТИЧНА </a:t>
            </a:r>
            <a:r>
              <a:rPr lang="uk-UA" sz="3200" cap="none" dirty="0" smtClean="0">
                <a:solidFill>
                  <a:schemeClr val="accent4"/>
                </a:solidFill>
                <a:latin typeface="Times New Roman" pitchFamily="18" charset="0"/>
                <a:cs typeface="Times New Roman" pitchFamily="18" charset="0"/>
              </a:rPr>
              <a:t>РОБОТА</a:t>
            </a:r>
            <a:endParaRPr lang="ru-RU" sz="3200" cap="none" dirty="0" smtClean="0">
              <a:solidFill>
                <a:schemeClr val="accent4"/>
              </a:solidFill>
              <a:latin typeface="Times New Roman" pitchFamily="18" charset="0"/>
              <a:cs typeface="Times New Roman" pitchFamily="18" charset="0"/>
            </a:endParaRPr>
          </a:p>
        </p:txBody>
      </p:sp>
      <p:sp>
        <p:nvSpPr>
          <p:cNvPr id="21506" name="Rectangle 3"/>
          <p:cNvSpPr>
            <a:spLocks noGrp="1"/>
          </p:cNvSpPr>
          <p:nvPr>
            <p:ph idx="1"/>
          </p:nvPr>
        </p:nvSpPr>
        <p:spPr>
          <a:xfrm>
            <a:off x="0" y="665018"/>
            <a:ext cx="8321964" cy="6114473"/>
          </a:xfrm>
        </p:spPr>
        <p:txBody>
          <a:bodyPr/>
          <a:lstStyle/>
          <a:p>
            <a:pPr algn="just" eaLnBrk="1" hangingPunct="1">
              <a:buFont typeface="Wingdings" pitchFamily="2" charset="2"/>
              <a:buChar char="Ø"/>
            </a:pPr>
            <a:r>
              <a:rPr lang="ru-RU" sz="1600" dirty="0" smtClean="0">
                <a:latin typeface="Times New Roman" pitchFamily="18" charset="0"/>
                <a:cs typeface="Times New Roman" pitchFamily="18" charset="0"/>
              </a:rPr>
              <a:t>стану </a:t>
            </a:r>
            <a:r>
              <a:rPr lang="ru-RU" sz="1600" dirty="0" err="1">
                <a:latin typeface="Times New Roman" pitchFamily="18" charset="0"/>
                <a:cs typeface="Times New Roman" pitchFamily="18" charset="0"/>
              </a:rPr>
              <a:t>надходжень</a:t>
            </a:r>
            <a:r>
              <a:rPr lang="ru-RU" sz="1600" dirty="0">
                <a:latin typeface="Times New Roman" pitchFamily="18" charset="0"/>
                <a:cs typeface="Times New Roman" pitchFamily="18" charset="0"/>
              </a:rPr>
              <a:t> до </a:t>
            </a:r>
            <a:r>
              <a:rPr lang="ru-RU" sz="1600" dirty="0" err="1">
                <a:latin typeface="Times New Roman" pitchFamily="18" charset="0"/>
                <a:cs typeface="Times New Roman" pitchFamily="18" charset="0"/>
              </a:rPr>
              <a:t>міського</a:t>
            </a:r>
            <a:r>
              <a:rPr lang="ru-RU" sz="1600" dirty="0">
                <a:latin typeface="Times New Roman" pitchFamily="18" charset="0"/>
                <a:cs typeface="Times New Roman" pitchFamily="18" charset="0"/>
              </a:rPr>
              <a:t> бюджету </a:t>
            </a:r>
            <a:r>
              <a:rPr lang="ru-RU" sz="1600" dirty="0" err="1">
                <a:latin typeface="Times New Roman" pitchFamily="18" charset="0"/>
                <a:cs typeface="Times New Roman" pitchFamily="18" charset="0"/>
              </a:rPr>
              <a:t>коштів</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загального</a:t>
            </a:r>
            <a:r>
              <a:rPr lang="ru-RU" sz="1600" dirty="0">
                <a:latin typeface="Times New Roman" pitchFamily="18" charset="0"/>
                <a:cs typeface="Times New Roman" pitchFamily="18" charset="0"/>
              </a:rPr>
              <a:t> та </a:t>
            </a:r>
            <a:r>
              <a:rPr lang="ru-RU" sz="1600" dirty="0" err="1">
                <a:latin typeface="Times New Roman" pitchFamily="18" charset="0"/>
                <a:cs typeface="Times New Roman" pitchFamily="18" charset="0"/>
              </a:rPr>
              <a:t>спеціального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фондів</a:t>
            </a:r>
            <a:r>
              <a:rPr lang="ru-RU" sz="1600" dirty="0">
                <a:latin typeface="Times New Roman" pitchFamily="18" charset="0"/>
                <a:cs typeface="Times New Roman" pitchFamily="18" charset="0"/>
              </a:rPr>
              <a:t> в </a:t>
            </a:r>
            <a:r>
              <a:rPr lang="ru-RU" sz="1600" dirty="0" err="1">
                <a:latin typeface="Times New Roman" pitchFamily="18" charset="0"/>
                <a:cs typeface="Times New Roman" pitchFamily="18" charset="0"/>
              </a:rPr>
              <a:t>розрізі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кодів</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класифікації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доходів</a:t>
            </a:r>
            <a:r>
              <a:rPr lang="ru-RU" sz="1600" dirty="0">
                <a:latin typeface="Times New Roman" pitchFamily="18" charset="0"/>
                <a:cs typeface="Times New Roman" pitchFamily="18" charset="0"/>
              </a:rPr>
              <a:t>; </a:t>
            </a:r>
            <a:endParaRPr lang="ru-RU" sz="1600" dirty="0">
              <a:solidFill>
                <a:srgbClr val="FF3737"/>
              </a:solidFill>
              <a:latin typeface="Times New Roman" pitchFamily="18" charset="0"/>
              <a:cs typeface="Times New Roman" pitchFamily="18" charset="0"/>
            </a:endParaRPr>
          </a:p>
          <a:p>
            <a:pPr eaLnBrk="1" hangingPunct="1">
              <a:buFont typeface="Wingdings" pitchFamily="2" charset="2"/>
              <a:buChar char="Ø"/>
            </a:pPr>
            <a:r>
              <a:rPr lang="ru-RU" sz="2000" dirty="0"/>
              <a:t> </a:t>
            </a:r>
            <a:r>
              <a:rPr lang="ru-RU" sz="1600" dirty="0" err="1">
                <a:latin typeface="Times New Roman" pitchFamily="18" charset="0"/>
                <a:cs typeface="Times New Roman" pitchFamily="18" charset="0"/>
              </a:rPr>
              <a:t>виконання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видаткової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частини</a:t>
            </a:r>
            <a:r>
              <a:rPr lang="ru-RU" sz="1600" dirty="0">
                <a:latin typeface="Times New Roman" pitchFamily="18" charset="0"/>
                <a:cs typeface="Times New Roman" pitchFamily="18" charset="0"/>
              </a:rPr>
              <a:t> бюджету </a:t>
            </a:r>
            <a:r>
              <a:rPr lang="ru-RU" sz="1600" dirty="0" err="1">
                <a:latin typeface="Times New Roman" pitchFamily="18" charset="0"/>
                <a:cs typeface="Times New Roman" pitchFamily="18" charset="0"/>
              </a:rPr>
              <a:t>міської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територіальної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громади</a:t>
            </a:r>
            <a:r>
              <a:rPr lang="ru-RU" sz="1600" dirty="0">
                <a:latin typeface="Times New Roman" pitchFamily="18" charset="0"/>
                <a:cs typeface="Times New Roman" pitchFamily="18" charset="0"/>
              </a:rPr>
              <a:t> по КПКВК МБ та кодам </a:t>
            </a:r>
            <a:r>
              <a:rPr lang="ru-RU" sz="1600" dirty="0" err="1">
                <a:latin typeface="Times New Roman" pitchFamily="18" charset="0"/>
                <a:cs typeface="Times New Roman" pitchFamily="18" charset="0"/>
              </a:rPr>
              <a:t>економічної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класифікації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видатків</a:t>
            </a:r>
            <a:r>
              <a:rPr lang="ru-RU" sz="1600" dirty="0">
                <a:latin typeface="Times New Roman" pitchFamily="18" charset="0"/>
                <a:cs typeface="Times New Roman" pitchFamily="18" charset="0"/>
              </a:rPr>
              <a:t>;</a:t>
            </a:r>
          </a:p>
          <a:p>
            <a:pPr eaLnBrk="1" hangingPunct="1">
              <a:buFont typeface="Wingdings" pitchFamily="2" charset="2"/>
              <a:buChar char="Ø"/>
            </a:pPr>
            <a:r>
              <a:rPr lang="ru-RU" sz="1600" dirty="0" err="1" smtClean="0">
                <a:latin typeface="Times New Roman" pitchFamily="18" charset="0"/>
                <a:cs typeface="Times New Roman" pitchFamily="18" charset="0"/>
              </a:rPr>
              <a:t>використання</a:t>
            </a:r>
            <a:r>
              <a:rPr lang="ru-RU" sz="1600" dirty="0" smtClean="0">
                <a:latin typeface="Times New Roman" pitchFamily="18" charset="0"/>
                <a:cs typeface="Times New Roman" pitchFamily="18" charset="0"/>
              </a:rPr>
              <a:t> </a:t>
            </a:r>
            <a:r>
              <a:rPr lang="ru-RU" sz="1600" dirty="0">
                <a:latin typeface="Times New Roman" pitchFamily="18" charset="0"/>
                <a:cs typeface="Times New Roman" pitchFamily="18" charset="0"/>
              </a:rPr>
              <a:t>фонду </a:t>
            </a:r>
            <a:r>
              <a:rPr lang="ru-RU" sz="1600" dirty="0" err="1">
                <a:latin typeface="Times New Roman" pitchFamily="18" charset="0"/>
                <a:cs typeface="Times New Roman" pitchFamily="18" charset="0"/>
              </a:rPr>
              <a:t>заробітної</a:t>
            </a:r>
            <a:r>
              <a:rPr lang="ru-RU" sz="1600" dirty="0">
                <a:latin typeface="Times New Roman" pitchFamily="18" charset="0"/>
                <a:cs typeface="Times New Roman" pitchFamily="18" charset="0"/>
              </a:rPr>
              <a:t> плати та  </a:t>
            </a:r>
            <a:r>
              <a:rPr lang="ru-RU" sz="1600" dirty="0" err="1">
                <a:latin typeface="Times New Roman" pitchFamily="18" charset="0"/>
                <a:cs typeface="Times New Roman" pitchFamily="18" charset="0"/>
              </a:rPr>
              <a:t>соціальних</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виплат</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населенню</a:t>
            </a:r>
            <a:r>
              <a:rPr lang="ru-RU" sz="1600" dirty="0">
                <a:latin typeface="Times New Roman" pitchFamily="18" charset="0"/>
                <a:cs typeface="Times New Roman" pitchFamily="18" charset="0"/>
              </a:rPr>
              <a:t>;</a:t>
            </a:r>
          </a:p>
          <a:p>
            <a:pPr eaLnBrk="1" hangingPunct="1">
              <a:buFont typeface="Wingdings" pitchFamily="2" charset="2"/>
              <a:buChar char="Ø"/>
            </a:pP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кількості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фактично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зайнятих</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штатних</a:t>
            </a:r>
            <a:r>
              <a:rPr lang="ru-RU" sz="1600" dirty="0">
                <a:latin typeface="Times New Roman" pitchFamily="18" charset="0"/>
                <a:cs typeface="Times New Roman" pitchFamily="18" charset="0"/>
              </a:rPr>
              <a:t> посад </a:t>
            </a:r>
            <a:r>
              <a:rPr lang="ru-RU" sz="1600" dirty="0" err="1">
                <a:latin typeface="Times New Roman" pitchFamily="18" charset="0"/>
                <a:cs typeface="Times New Roman" pitchFamily="18" charset="0"/>
              </a:rPr>
              <a:t>працівників</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бюджетних</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установ</a:t>
            </a:r>
            <a:r>
              <a:rPr lang="ru-RU" sz="1600" dirty="0">
                <a:latin typeface="Times New Roman" pitchFamily="18" charset="0"/>
                <a:cs typeface="Times New Roman" pitchFamily="18" charset="0"/>
              </a:rPr>
              <a:t> і </a:t>
            </a:r>
            <a:r>
              <a:rPr lang="ru-RU" sz="1600" dirty="0" err="1">
                <a:latin typeface="Times New Roman" pitchFamily="18" charset="0"/>
                <a:cs typeface="Times New Roman" pitchFamily="18" charset="0"/>
              </a:rPr>
              <a:t>організацій</a:t>
            </a:r>
            <a:r>
              <a:rPr lang="ru-RU" sz="1600" dirty="0">
                <a:latin typeface="Times New Roman" pitchFamily="18" charset="0"/>
                <a:cs typeface="Times New Roman" pitchFamily="18" charset="0"/>
              </a:rPr>
              <a:t>;</a:t>
            </a:r>
          </a:p>
          <a:p>
            <a:pPr eaLnBrk="1" hangingPunct="1">
              <a:lnSpc>
                <a:spcPct val="90000"/>
              </a:lnSpc>
              <a:buFont typeface="Wingdings" pitchFamily="2" charset="2"/>
              <a:buChar char="Ø"/>
            </a:pPr>
            <a:r>
              <a:rPr lang="ru-RU" sz="1600" dirty="0" err="1" smtClean="0">
                <a:latin typeface="Times New Roman" pitchFamily="18" charset="0"/>
                <a:cs typeface="Times New Roman" pitchFamily="18" charset="0"/>
              </a:rPr>
              <a:t>проведення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аналізу</a:t>
            </a:r>
            <a:r>
              <a:rPr lang="ru-RU" sz="1600" dirty="0" smtClean="0">
                <a:latin typeface="Times New Roman" pitchFamily="18" charset="0"/>
                <a:cs typeface="Times New Roman" pitchFamily="18" charset="0"/>
              </a:rPr>
              <a:t> стану </a:t>
            </a:r>
            <a:r>
              <a:rPr lang="ru-RU" sz="1600" dirty="0" err="1" smtClean="0">
                <a:latin typeface="Times New Roman" pitchFamily="18" charset="0"/>
                <a:cs typeface="Times New Roman" pitchFamily="18" charset="0"/>
              </a:rPr>
              <a:t>кредиторської</a:t>
            </a:r>
            <a:r>
              <a:rPr lang="ru-RU" sz="1600" dirty="0" smtClean="0">
                <a:latin typeface="Times New Roman" pitchFamily="18" charset="0"/>
                <a:cs typeface="Times New Roman" pitchFamily="18" charset="0"/>
              </a:rPr>
              <a:t> та </a:t>
            </a:r>
            <a:r>
              <a:rPr lang="ru-RU" sz="1600" dirty="0" err="1" smtClean="0">
                <a:latin typeface="Times New Roman" pitchFamily="18" charset="0"/>
                <a:cs typeface="Times New Roman" pitchFamily="18" charset="0"/>
              </a:rPr>
              <a:t>дебіторської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заборгованостей</a:t>
            </a:r>
            <a:r>
              <a:rPr lang="ru-RU" sz="1600" dirty="0" smtClean="0">
                <a:latin typeface="Times New Roman" pitchFamily="18" charset="0"/>
                <a:cs typeface="Times New Roman" pitchFamily="18" charset="0"/>
              </a:rPr>
              <a:t> в </a:t>
            </a:r>
            <a:r>
              <a:rPr lang="ru-RU" sz="1600" dirty="0" err="1" smtClean="0">
                <a:latin typeface="Times New Roman" pitchFamily="18" charset="0"/>
                <a:cs typeface="Times New Roman" pitchFamily="18" charset="0"/>
              </a:rPr>
              <a:t>розрізі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бюджетних</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установ</a:t>
            </a:r>
            <a:r>
              <a:rPr lang="ru-RU" sz="1600" dirty="0" smtClean="0">
                <a:latin typeface="Times New Roman" pitchFamily="18" charset="0"/>
                <a:cs typeface="Times New Roman" pitchFamily="18" charset="0"/>
              </a:rPr>
              <a:t>, по </a:t>
            </a:r>
            <a:r>
              <a:rPr lang="ru-RU" sz="1600" dirty="0" err="1" smtClean="0">
                <a:latin typeface="Times New Roman" pitchFamily="18" charset="0"/>
                <a:cs typeface="Times New Roman" pitchFamily="18" charset="0"/>
              </a:rPr>
              <a:t>допомогах</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пільгах</a:t>
            </a:r>
            <a:r>
              <a:rPr lang="ru-RU" sz="1600" dirty="0" smtClean="0">
                <a:latin typeface="Times New Roman" pitchFamily="18" charset="0"/>
                <a:cs typeface="Times New Roman" pitchFamily="18" charset="0"/>
              </a:rPr>
              <a:t>; </a:t>
            </a:r>
          </a:p>
          <a:p>
            <a:pPr eaLnBrk="1" hangingPunct="1">
              <a:lnSpc>
                <a:spcPct val="90000"/>
              </a:lnSpc>
              <a:buFont typeface="Wingdings" pitchFamily="2" charset="2"/>
              <a:buChar char="Ø"/>
            </a:pPr>
            <a:r>
              <a:rPr lang="ru-RU" sz="1600" dirty="0" err="1" smtClean="0">
                <a:latin typeface="Times New Roman" pitchFamily="18" charset="0"/>
                <a:cs typeface="Times New Roman" pitchFamily="18" charset="0"/>
              </a:rPr>
              <a:t>опрацьовувались</a:t>
            </a:r>
            <a:r>
              <a:rPr lang="ru-RU" sz="1600" dirty="0" smtClean="0">
                <a:latin typeface="Times New Roman" pitchFamily="18" charset="0"/>
                <a:cs typeface="Times New Roman" pitchFamily="18" charset="0"/>
              </a:rPr>
              <a:t> та </a:t>
            </a:r>
            <a:r>
              <a:rPr lang="ru-RU" sz="1600" dirty="0" err="1" smtClean="0">
                <a:latin typeface="Times New Roman" pitchFamily="18" charset="0"/>
                <a:cs typeface="Times New Roman" pitchFamily="18" charset="0"/>
              </a:rPr>
              <a:t>готувались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відповіді</a:t>
            </a:r>
            <a:r>
              <a:rPr lang="ru-RU" sz="1600" dirty="0" smtClean="0">
                <a:latin typeface="Times New Roman" pitchFamily="18" charset="0"/>
                <a:cs typeface="Times New Roman" pitchFamily="18" charset="0"/>
              </a:rPr>
              <a:t> на </a:t>
            </a:r>
            <a:r>
              <a:rPr lang="ru-RU" sz="1600" dirty="0" err="1" smtClean="0">
                <a:latin typeface="Times New Roman" pitchFamily="18" charset="0"/>
                <a:cs typeface="Times New Roman" pitchFamily="18" charset="0"/>
              </a:rPr>
              <a:t>депутатські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запити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листи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підприємств</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організацій</a:t>
            </a:r>
            <a:r>
              <a:rPr lang="ru-RU" sz="1600" dirty="0" smtClean="0">
                <a:latin typeface="Times New Roman" pitchFamily="18" charset="0"/>
                <a:cs typeface="Times New Roman" pitchFamily="18" charset="0"/>
              </a:rPr>
              <a:t> і </a:t>
            </a:r>
            <a:r>
              <a:rPr lang="ru-RU" sz="1600" dirty="0" err="1" smtClean="0">
                <a:latin typeface="Times New Roman" pitchFamily="18" charset="0"/>
                <a:cs typeface="Times New Roman" pitchFamily="18" charset="0"/>
              </a:rPr>
              <a:t>установ</a:t>
            </a:r>
            <a:r>
              <a:rPr lang="ru-RU" sz="1600" dirty="0" smtClean="0">
                <a:latin typeface="Times New Roman" pitchFamily="18" charset="0"/>
                <a:cs typeface="Times New Roman" pitchFamily="18" charset="0"/>
              </a:rPr>
              <a:t> з </a:t>
            </a:r>
            <a:r>
              <a:rPr lang="ru-RU" sz="1600" dirty="0" err="1" smtClean="0">
                <a:latin typeface="Times New Roman" pitchFamily="18" charset="0"/>
                <a:cs typeface="Times New Roman" pitchFamily="18" charset="0"/>
              </a:rPr>
              <a:t>питань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що</a:t>
            </a:r>
            <a:r>
              <a:rPr lang="ru-RU" sz="1600" dirty="0" smtClean="0">
                <a:latin typeface="Times New Roman" pitchFamily="18" charset="0"/>
                <a:cs typeface="Times New Roman" pitchFamily="18" charset="0"/>
              </a:rPr>
              <a:t> належать до </a:t>
            </a:r>
            <a:r>
              <a:rPr lang="ru-RU" sz="1600" dirty="0" err="1" smtClean="0">
                <a:latin typeface="Times New Roman" pitchFamily="18" charset="0"/>
                <a:cs typeface="Times New Roman" pitchFamily="18" charset="0"/>
              </a:rPr>
              <a:t>компетенції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фінансового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управління</a:t>
            </a:r>
            <a:r>
              <a:rPr lang="ru-RU" sz="1600" dirty="0" smtClean="0">
                <a:latin typeface="Times New Roman" pitchFamily="18" charset="0"/>
                <a:cs typeface="Times New Roman" pitchFamily="18" charset="0"/>
              </a:rPr>
              <a:t>; </a:t>
            </a:r>
          </a:p>
          <a:p>
            <a:pPr eaLnBrk="1" hangingPunct="1">
              <a:lnSpc>
                <a:spcPct val="90000"/>
              </a:lnSpc>
              <a:buFont typeface="Wingdings" pitchFamily="2" charset="2"/>
              <a:buChar char="Ø"/>
            </a:pP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протягом</a:t>
            </a:r>
            <a:r>
              <a:rPr lang="ru-RU" sz="1600" dirty="0" smtClean="0">
                <a:latin typeface="Times New Roman" pitchFamily="18" charset="0"/>
                <a:cs typeface="Times New Roman" pitchFamily="18" charset="0"/>
              </a:rPr>
              <a:t> 9 </a:t>
            </a:r>
            <a:r>
              <a:rPr lang="ru-RU" sz="1600" dirty="0" err="1" smtClean="0">
                <a:latin typeface="Times New Roman" pitchFamily="18" charset="0"/>
                <a:cs typeface="Times New Roman" pitchFamily="18" charset="0"/>
              </a:rPr>
              <a:t>місяців</a:t>
            </a:r>
            <a:r>
              <a:rPr lang="ru-RU" sz="1600" dirty="0" smtClean="0">
                <a:latin typeface="Times New Roman" pitchFamily="18" charset="0"/>
                <a:cs typeface="Times New Roman" pitchFamily="18" charset="0"/>
              </a:rPr>
              <a:t> 2022</a:t>
            </a:r>
            <a:r>
              <a:rPr lang="ru-RU" sz="1600" baseline="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року </a:t>
            </a:r>
            <a:r>
              <a:rPr lang="ru-RU" sz="1600" dirty="0" err="1" smtClean="0">
                <a:latin typeface="Times New Roman" pitchFamily="18" charset="0"/>
                <a:cs typeface="Times New Roman" pitchFamily="18" charset="0"/>
              </a:rPr>
              <a:t>виконувались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контрольні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завдання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Міністерства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фінансів</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України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облдержадміністрації</a:t>
            </a:r>
            <a:r>
              <a:rPr lang="ru-RU" sz="1600" dirty="0" smtClean="0">
                <a:latin typeface="Times New Roman" pitchFamily="18" charset="0"/>
                <a:cs typeface="Times New Roman" pitchFamily="18" charset="0"/>
              </a:rPr>
              <a:t>, Департаменту </a:t>
            </a:r>
            <a:r>
              <a:rPr lang="ru-RU" sz="1600" dirty="0" err="1" smtClean="0">
                <a:latin typeface="Times New Roman" pitchFamily="18" charset="0"/>
                <a:cs typeface="Times New Roman" pitchFamily="18" charset="0"/>
              </a:rPr>
              <a:t>фінансів</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Київської</a:t>
            </a:r>
            <a:r>
              <a:rPr lang="ru-RU" sz="1600" dirty="0" smtClean="0">
                <a:latin typeface="Times New Roman" pitchFamily="18" charset="0"/>
                <a:cs typeface="Times New Roman" pitchFamily="18" charset="0"/>
              </a:rPr>
              <a:t> ОДА та </a:t>
            </a:r>
            <a:r>
              <a:rPr lang="ru-RU" sz="1600" dirty="0" err="1" smtClean="0">
                <a:latin typeface="Times New Roman" pitchFamily="18" charset="0"/>
                <a:cs typeface="Times New Roman" pitchFamily="18" charset="0"/>
              </a:rPr>
              <a:t>завдання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голови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заступників</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голови</a:t>
            </a:r>
            <a:r>
              <a:rPr lang="ru-RU" sz="1600" dirty="0" smtClean="0">
                <a:latin typeface="Times New Roman" pitchFamily="18" charset="0"/>
                <a:cs typeface="Times New Roman" pitchFamily="18" charset="0"/>
              </a:rPr>
              <a:t> у </a:t>
            </a:r>
            <a:r>
              <a:rPr lang="ru-RU" sz="1600" dirty="0" err="1" smtClean="0">
                <a:latin typeface="Times New Roman" pitchFamily="18" charset="0"/>
                <a:cs typeface="Times New Roman" pitchFamily="18" charset="0"/>
              </a:rPr>
              <a:t>визначені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терміни</a:t>
            </a:r>
            <a:r>
              <a:rPr lang="ru-RU" sz="1600" dirty="0" smtClean="0">
                <a:latin typeface="Times New Roman" pitchFamily="18" charset="0"/>
                <a:cs typeface="Times New Roman" pitchFamily="18" charset="0"/>
              </a:rPr>
              <a:t> та у </a:t>
            </a:r>
            <a:r>
              <a:rPr lang="ru-RU" sz="1600" dirty="0" err="1" smtClean="0">
                <a:latin typeface="Times New Roman" pitchFamily="18" charset="0"/>
                <a:cs typeface="Times New Roman" pitchFamily="18" charset="0"/>
              </a:rPr>
              <a:t>повному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обсязі</a:t>
            </a:r>
            <a:r>
              <a:rPr lang="ru-RU" sz="1600" dirty="0" smtClean="0">
                <a:latin typeface="Times New Roman" pitchFamily="18" charset="0"/>
                <a:cs typeface="Times New Roman" pitchFamily="18" charset="0"/>
              </a:rPr>
              <a:t>;</a:t>
            </a:r>
          </a:p>
          <a:p>
            <a:pPr eaLnBrk="1" hangingPunct="1">
              <a:lnSpc>
                <a:spcPct val="90000"/>
              </a:lnSpc>
              <a:buFont typeface="Wingdings" pitchFamily="2" charset="2"/>
              <a:buChar char="Ø"/>
            </a:pPr>
            <a:r>
              <a:rPr lang="ru-RU" sz="1600" dirty="0" err="1" smtClean="0">
                <a:latin typeface="Times New Roman" pitchFamily="18" charset="0"/>
                <a:cs typeface="Times New Roman" pitchFamily="18" charset="0"/>
              </a:rPr>
              <a:t>щомісячно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готувалась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інформація</a:t>
            </a:r>
            <a:r>
              <a:rPr lang="ru-RU" sz="1600" dirty="0" smtClean="0">
                <a:latin typeface="Times New Roman" pitchFamily="18" charset="0"/>
                <a:cs typeface="Times New Roman" pitchFamily="18" charset="0"/>
              </a:rPr>
              <a:t> про </a:t>
            </a:r>
            <a:r>
              <a:rPr lang="ru-RU" sz="1600" dirty="0" err="1" smtClean="0">
                <a:latin typeface="Times New Roman" pitchFamily="18" charset="0"/>
                <a:cs typeface="Times New Roman" pitchFamily="18" charset="0"/>
              </a:rPr>
              <a:t>надходження</a:t>
            </a:r>
            <a:r>
              <a:rPr lang="ru-RU" sz="1600" dirty="0" smtClean="0">
                <a:latin typeface="Times New Roman" pitchFamily="18" charset="0"/>
                <a:cs typeface="Times New Roman" pitchFamily="18" charset="0"/>
              </a:rPr>
              <a:t>  до </a:t>
            </a:r>
            <a:r>
              <a:rPr lang="ru-RU" sz="1600" dirty="0" err="1" smtClean="0">
                <a:latin typeface="Times New Roman" pitchFamily="18" charset="0"/>
                <a:cs typeface="Times New Roman" pitchFamily="18" charset="0"/>
              </a:rPr>
              <a:t>міського</a:t>
            </a:r>
            <a:r>
              <a:rPr lang="ru-RU" sz="1600" dirty="0" smtClean="0">
                <a:latin typeface="Times New Roman" pitchFamily="18" charset="0"/>
                <a:cs typeface="Times New Roman" pitchFamily="18" charset="0"/>
              </a:rPr>
              <a:t> бюджету.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type="title"/>
          </p:nvPr>
        </p:nvSpPr>
        <p:spPr bwMode="auto">
          <a:xfrm>
            <a:off x="868219" y="129308"/>
            <a:ext cx="7112000" cy="775855"/>
          </a:xfrm>
        </p:spPr>
        <p:txBody>
          <a:bodyPr wrap="square" numCol="1" compatLnSpc="1">
            <a:prstTxWarp prst="textNoShape">
              <a:avLst/>
            </a:prstTxWarp>
            <a:normAutofit/>
          </a:bodyPr>
          <a:lstStyle/>
          <a:p>
            <a:pPr algn="ctr" eaLnBrk="1" fontAlgn="auto" hangingPunct="1">
              <a:spcAft>
                <a:spcPts val="0"/>
              </a:spcAft>
              <a:defRPr/>
            </a:pPr>
            <a:r>
              <a:rPr lang="uk-UA" sz="3200" cap="none" dirty="0" smtClean="0">
                <a:solidFill>
                  <a:schemeClr val="accent4"/>
                </a:solidFill>
                <a:latin typeface="Times New Roman" pitchFamily="18" charset="0"/>
                <a:cs typeface="Times New Roman" pitchFamily="18" charset="0"/>
              </a:rPr>
              <a:t>ОРГАНІЗАЦІЙНА РОБОТА</a:t>
            </a:r>
            <a:endParaRPr lang="ru-RU" sz="3200" cap="none" dirty="0" smtClean="0">
              <a:solidFill>
                <a:schemeClr val="accent4"/>
              </a:solidFill>
              <a:latin typeface="Times New Roman" pitchFamily="18" charset="0"/>
              <a:cs typeface="Times New Roman" pitchFamily="18" charset="0"/>
            </a:endParaRPr>
          </a:p>
        </p:txBody>
      </p:sp>
      <p:sp>
        <p:nvSpPr>
          <p:cNvPr id="29698" name="Rectangle 3"/>
          <p:cNvSpPr>
            <a:spLocks noGrp="1"/>
          </p:cNvSpPr>
          <p:nvPr>
            <p:ph idx="1"/>
          </p:nvPr>
        </p:nvSpPr>
        <p:spPr>
          <a:xfrm>
            <a:off x="253711" y="1129579"/>
            <a:ext cx="7750175" cy="5411787"/>
          </a:xfrm>
        </p:spPr>
        <p:txBody>
          <a:bodyPr>
            <a:normAutofit/>
          </a:bodyPr>
          <a:lstStyle/>
          <a:p>
            <a:pPr marL="274320" indent="-274320" algn="just" eaLnBrk="1" fontAlgn="auto" hangingPunct="1">
              <a:spcAft>
                <a:spcPts val="0"/>
              </a:spcAft>
              <a:buFont typeface="Wingdings 2"/>
              <a:buChar char=""/>
              <a:defRPr/>
            </a:pPr>
            <a:r>
              <a:rPr lang="ru-RU" dirty="0" smtClean="0">
                <a:latin typeface="Calibri" pitchFamily="34" charset="0"/>
              </a:rPr>
              <a:t>     </a:t>
            </a:r>
            <a:r>
              <a:rPr lang="ru-RU" sz="1800" dirty="0" err="1" smtClean="0">
                <a:latin typeface="Times New Roman" pitchFamily="18" charset="0"/>
                <a:cs typeface="Times New Roman" pitchFamily="18" charset="0"/>
              </a:rPr>
              <a:t>Упродовж</a:t>
            </a:r>
            <a:r>
              <a:rPr lang="ru-RU" sz="1800" dirty="0" smtClean="0">
                <a:latin typeface="Times New Roman" pitchFamily="18" charset="0"/>
                <a:cs typeface="Times New Roman" pitchFamily="18" charset="0"/>
              </a:rPr>
              <a:t> 9 </a:t>
            </a:r>
            <a:r>
              <a:rPr lang="ru-RU" sz="1800" dirty="0" err="1" smtClean="0">
                <a:latin typeface="Times New Roman" pitchFamily="18" charset="0"/>
                <a:cs typeface="Times New Roman" pitchFamily="18" charset="0"/>
              </a:rPr>
              <a:t>місяців</a:t>
            </a:r>
            <a:r>
              <a:rPr lang="ru-RU" sz="1800" dirty="0" smtClean="0">
                <a:latin typeface="Times New Roman" pitchFamily="18" charset="0"/>
                <a:cs typeface="Times New Roman" pitchFamily="18" charset="0"/>
              </a:rPr>
              <a:t> 2022 року </a:t>
            </a:r>
            <a:r>
              <a:rPr lang="ru-RU" sz="1800" dirty="0" err="1" smtClean="0">
                <a:latin typeface="Times New Roman" pitchFamily="18" charset="0"/>
                <a:cs typeface="Times New Roman" pitchFamily="18" charset="0"/>
              </a:rPr>
              <a:t>здійснювалась</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координація</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учасників</a:t>
            </a:r>
            <a:r>
              <a:rPr lang="ru-RU" sz="1800" dirty="0" smtClean="0">
                <a:latin typeface="Times New Roman" pitchFamily="18" charset="0"/>
                <a:cs typeface="Times New Roman" pitchFamily="18" charset="0"/>
              </a:rPr>
              <a:t> бюджетного </a:t>
            </a:r>
            <a:r>
              <a:rPr lang="ru-RU" sz="1800" dirty="0" err="1" smtClean="0">
                <a:latin typeface="Times New Roman" pitchFamily="18" charset="0"/>
                <a:cs typeface="Times New Roman" pitchFamily="18" charset="0"/>
              </a:rPr>
              <a:t>процесу</a:t>
            </a:r>
            <a:r>
              <a:rPr lang="ru-RU" sz="1800" dirty="0" smtClean="0">
                <a:latin typeface="Times New Roman" pitchFamily="18" charset="0"/>
                <a:cs typeface="Times New Roman" pitchFamily="18" charset="0"/>
              </a:rPr>
              <a:t> по </a:t>
            </a:r>
            <a:r>
              <a:rPr lang="ru-RU" sz="1800" dirty="0" err="1" smtClean="0">
                <a:latin typeface="Times New Roman" pitchFamily="18" charset="0"/>
                <a:cs typeface="Times New Roman" pitchFamily="18" charset="0"/>
              </a:rPr>
              <a:t>забезпеченню</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виконання</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дохідної</a:t>
            </a:r>
            <a:r>
              <a:rPr lang="ru-RU" sz="1800" dirty="0" smtClean="0">
                <a:latin typeface="Times New Roman" pitchFamily="18" charset="0"/>
                <a:cs typeface="Times New Roman" pitchFamily="18" charset="0"/>
              </a:rPr>
              <a:t> і </a:t>
            </a:r>
            <a:r>
              <a:rPr lang="ru-RU" sz="1800" dirty="0" err="1" smtClean="0">
                <a:latin typeface="Times New Roman" pitchFamily="18" charset="0"/>
                <a:cs typeface="Times New Roman" pitchFamily="18" charset="0"/>
              </a:rPr>
              <a:t>видаткової</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частин</a:t>
            </a:r>
            <a:r>
              <a:rPr lang="ru-RU" sz="1800" dirty="0" smtClean="0">
                <a:latin typeface="Times New Roman" pitchFamily="18" charset="0"/>
                <a:cs typeface="Times New Roman" pitchFamily="18" charset="0"/>
              </a:rPr>
              <a:t> бюджету </a:t>
            </a:r>
            <a:r>
              <a:rPr lang="ru-RU" sz="1800" dirty="0" err="1" smtClean="0">
                <a:latin typeface="Times New Roman" pitchFamily="18" charset="0"/>
                <a:cs typeface="Times New Roman" pitchFamily="18" charset="0"/>
              </a:rPr>
              <a:t>територіальної</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громади</a:t>
            </a:r>
            <a:r>
              <a:rPr lang="ru-RU" sz="1800" dirty="0" smtClean="0">
                <a:latin typeface="Times New Roman" pitchFamily="18" charset="0"/>
                <a:cs typeface="Times New Roman" pitchFamily="18" charset="0"/>
              </a:rPr>
              <a:t>, а </a:t>
            </a:r>
            <a:r>
              <a:rPr lang="ru-RU" sz="1800" dirty="0" err="1" smtClean="0">
                <a:latin typeface="Times New Roman" pitchFamily="18" charset="0"/>
                <a:cs typeface="Times New Roman" pitchFamily="18" charset="0"/>
              </a:rPr>
              <a:t>саме</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координувалась</a:t>
            </a:r>
            <a:r>
              <a:rPr lang="ru-RU" sz="1800" dirty="0" smtClean="0">
                <a:latin typeface="Times New Roman" pitchFamily="18" charset="0"/>
                <a:cs typeface="Times New Roman" pitchFamily="18" charset="0"/>
              </a:rPr>
              <a:t> робота з </a:t>
            </a:r>
            <a:r>
              <a:rPr lang="ru-RU" sz="1800" dirty="0" err="1" smtClean="0">
                <a:latin typeface="Times New Roman" pitchFamily="18" charset="0"/>
                <a:cs typeface="Times New Roman" pitchFamily="18" charset="0"/>
              </a:rPr>
              <a:t>головними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розпорядниками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бюджетних</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коштів</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Бориспільським</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управлінням</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Державної</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казначейської</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служби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Київської</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області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Бориспільським</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управління</a:t>
            </a:r>
            <a:r>
              <a:rPr lang="ru-RU" sz="1800" dirty="0" smtClean="0">
                <a:latin typeface="Times New Roman" pitchFamily="18" charset="0"/>
                <a:cs typeface="Times New Roman" pitchFamily="18" charset="0"/>
              </a:rPr>
              <a:t> ГУ ДПС у </a:t>
            </a:r>
            <a:r>
              <a:rPr lang="ru-RU" sz="1800" dirty="0" err="1" smtClean="0">
                <a:latin typeface="Times New Roman" pitchFamily="18" charset="0"/>
                <a:cs typeface="Times New Roman" pitchFamily="18" charset="0"/>
              </a:rPr>
              <a:t>Київській</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області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підприємствами</a:t>
            </a:r>
            <a:r>
              <a:rPr lang="ru-RU" sz="1800" dirty="0" smtClean="0">
                <a:latin typeface="Times New Roman" pitchFamily="18" charset="0"/>
                <a:cs typeface="Times New Roman" pitchFamily="18" charset="0"/>
              </a:rPr>
              <a:t> та </a:t>
            </a:r>
            <a:r>
              <a:rPr lang="ru-RU" sz="1800" dirty="0" err="1" smtClean="0">
                <a:latin typeface="Times New Roman" pitchFamily="18" charset="0"/>
                <a:cs typeface="Times New Roman" pitchFamily="18" charset="0"/>
              </a:rPr>
              <a:t>установами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міста</a:t>
            </a:r>
            <a:r>
              <a:rPr lang="ru-RU" sz="1800" dirty="0" smtClean="0">
                <a:latin typeface="Times New Roman" pitchFamily="18" charset="0"/>
                <a:cs typeface="Times New Roman" pitchFamily="18" charset="0"/>
              </a:rPr>
              <a:t> в </a:t>
            </a:r>
            <a:r>
              <a:rPr lang="ru-RU" sz="1800" dirty="0" err="1" smtClean="0">
                <a:latin typeface="Times New Roman" pitchFamily="18" charset="0"/>
                <a:cs typeface="Times New Roman" pitchFamily="18" charset="0"/>
              </a:rPr>
              <a:t>напрямку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наповнення</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дохідної</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частини</a:t>
            </a:r>
            <a:r>
              <a:rPr lang="ru-RU" sz="1800" dirty="0" smtClean="0">
                <a:latin typeface="Times New Roman" pitchFamily="18" charset="0"/>
                <a:cs typeface="Times New Roman" pitchFamily="18" charset="0"/>
              </a:rPr>
              <a:t> бюджету.</a:t>
            </a:r>
          </a:p>
          <a:p>
            <a:pPr marL="274320" indent="-274320" algn="just" eaLnBrk="1" fontAlgn="auto" hangingPunct="1">
              <a:spcAft>
                <a:spcPts val="0"/>
              </a:spcAft>
              <a:buFont typeface="Wingdings 2"/>
              <a:buChar char=""/>
              <a:defRPr/>
            </a:pPr>
            <a:r>
              <a:rPr lang="ru-RU" sz="1800" dirty="0" smtClean="0">
                <a:latin typeface="Times New Roman" pitchFamily="18" charset="0"/>
                <a:cs typeface="Times New Roman" pitchFamily="18" charset="0"/>
              </a:rPr>
              <a:t>     Вносились </a:t>
            </a:r>
            <a:r>
              <a:rPr lang="ru-RU" sz="1800" dirty="0" err="1" smtClean="0">
                <a:latin typeface="Times New Roman" pitchFamily="18" charset="0"/>
                <a:cs typeface="Times New Roman" pitchFamily="18" charset="0"/>
              </a:rPr>
              <a:t>зміни</a:t>
            </a:r>
            <a:r>
              <a:rPr lang="ru-RU" sz="1800" dirty="0" smtClean="0">
                <a:latin typeface="Times New Roman" pitchFamily="18" charset="0"/>
                <a:cs typeface="Times New Roman" pitchFamily="18" charset="0"/>
              </a:rPr>
              <a:t> до </a:t>
            </a:r>
            <a:r>
              <a:rPr lang="ru-RU" sz="1800" dirty="0" err="1" smtClean="0">
                <a:latin typeface="Times New Roman" pitchFamily="18" charset="0"/>
                <a:cs typeface="Times New Roman" pitchFamily="18" charset="0"/>
              </a:rPr>
              <a:t>річного</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помісячного</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розпису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доходів</a:t>
            </a:r>
            <a:r>
              <a:rPr lang="ru-RU" sz="1800" dirty="0" smtClean="0">
                <a:latin typeface="Times New Roman" pitchFamily="18" charset="0"/>
                <a:cs typeface="Times New Roman" pitchFamily="18" charset="0"/>
              </a:rPr>
              <a:t> та </a:t>
            </a:r>
            <a:r>
              <a:rPr lang="ru-RU" sz="1800" dirty="0" err="1" smtClean="0">
                <a:latin typeface="Times New Roman" pitchFamily="18" charset="0"/>
                <a:cs typeface="Times New Roman" pitchFamily="18" charset="0"/>
              </a:rPr>
              <a:t>видатків</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міського</a:t>
            </a:r>
            <a:r>
              <a:rPr lang="ru-RU" sz="1800" dirty="0" smtClean="0">
                <a:latin typeface="Times New Roman" pitchFamily="18" charset="0"/>
                <a:cs typeface="Times New Roman" pitchFamily="18" charset="0"/>
              </a:rPr>
              <a:t> бюджету </a:t>
            </a:r>
            <a:r>
              <a:rPr lang="ru-RU" sz="1800" dirty="0" err="1" smtClean="0">
                <a:latin typeface="Times New Roman" pitchFamily="18" charset="0"/>
                <a:cs typeface="Times New Roman" pitchFamily="18" charset="0"/>
              </a:rPr>
              <a:t>загального</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і</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спеціального</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фондів</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відповідно</a:t>
            </a:r>
            <a:r>
              <a:rPr lang="ru-RU" sz="1800" dirty="0" smtClean="0">
                <a:latin typeface="Times New Roman" pitchFamily="18" charset="0"/>
                <a:cs typeface="Times New Roman" pitchFamily="18" charset="0"/>
              </a:rPr>
              <a:t> до бюджетного </a:t>
            </a:r>
            <a:r>
              <a:rPr lang="ru-RU" sz="1800" dirty="0" err="1" smtClean="0">
                <a:latin typeface="Times New Roman" pitchFamily="18" charset="0"/>
                <a:cs typeface="Times New Roman" pitchFamily="18" charset="0"/>
              </a:rPr>
              <a:t>законодавства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складались</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довідки</a:t>
            </a:r>
            <a:r>
              <a:rPr lang="ru-RU" sz="1800" dirty="0" smtClean="0">
                <a:latin typeface="Times New Roman" pitchFamily="18" charset="0"/>
                <a:cs typeface="Times New Roman" pitchFamily="18" charset="0"/>
              </a:rPr>
              <a:t> про </a:t>
            </a:r>
            <a:r>
              <a:rPr lang="ru-RU" sz="1800" dirty="0" err="1" smtClean="0">
                <a:latin typeface="Times New Roman" pitchFamily="18" charset="0"/>
                <a:cs typeface="Times New Roman" pitchFamily="18" charset="0"/>
              </a:rPr>
              <a:t>уточнення</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показників</a:t>
            </a:r>
            <a:r>
              <a:rPr lang="ru-RU" sz="1800" dirty="0" smtClean="0">
                <a:latin typeface="Times New Roman" pitchFamily="18" charset="0"/>
                <a:cs typeface="Times New Roman" pitchFamily="18" charset="0"/>
              </a:rPr>
              <a:t> та </a:t>
            </a:r>
            <a:r>
              <a:rPr lang="ru-RU" sz="1800" dirty="0" err="1" smtClean="0">
                <a:latin typeface="Times New Roman" pitchFamily="18" charset="0"/>
                <a:cs typeface="Times New Roman" pitchFamily="18" charset="0"/>
              </a:rPr>
              <a:t>надавались</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Бориспільському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управлінню</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Державної</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казначейської</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служби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Київської</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області</a:t>
            </a:r>
            <a:r>
              <a:rPr lang="ru-RU" sz="1800" dirty="0" smtClean="0">
                <a:latin typeface="Times New Roman" pitchFamily="18" charset="0"/>
                <a:cs typeface="Times New Roman" pitchFamily="18" charset="0"/>
              </a:rPr>
              <a:t>.  </a:t>
            </a:r>
          </a:p>
          <a:p>
            <a:pPr marL="274320" indent="-274320" algn="just" eaLnBrk="1" fontAlgn="auto" hangingPunct="1">
              <a:spcAft>
                <a:spcPts val="0"/>
              </a:spcAft>
              <a:buFont typeface="Wingdings 2"/>
              <a:buChar char=""/>
              <a:defRPr/>
            </a:pPr>
            <a:r>
              <a:rPr lang="ru-RU" sz="1800" dirty="0" smtClean="0">
                <a:latin typeface="Times New Roman" pitchFamily="18" charset="0"/>
                <a:cs typeface="Times New Roman" pitchFamily="18" charset="0"/>
              </a:rPr>
              <a:t>  Проводилась робота по </a:t>
            </a:r>
            <a:r>
              <a:rPr lang="ru-RU" sz="1800" dirty="0" err="1" smtClean="0">
                <a:latin typeface="Times New Roman" pitchFamily="18" charset="0"/>
                <a:cs typeface="Times New Roman" pitchFamily="18" charset="0"/>
              </a:rPr>
              <a:t>формуванню</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показників</a:t>
            </a:r>
            <a:r>
              <a:rPr lang="ru-RU" sz="1800" dirty="0" smtClean="0">
                <a:latin typeface="Times New Roman" pitchFamily="18" charset="0"/>
                <a:cs typeface="Times New Roman" pitchFamily="18" charset="0"/>
              </a:rPr>
              <a:t> проекту </a:t>
            </a:r>
            <a:r>
              <a:rPr lang="ru-RU" sz="1800" dirty="0" err="1" smtClean="0">
                <a:latin typeface="Times New Roman" pitchFamily="18" charset="0"/>
                <a:cs typeface="Times New Roman" pitchFamily="18" charset="0"/>
              </a:rPr>
              <a:t>міського</a:t>
            </a:r>
            <a:r>
              <a:rPr lang="ru-RU" sz="1800" dirty="0" smtClean="0">
                <a:latin typeface="Times New Roman" pitchFamily="18" charset="0"/>
                <a:cs typeface="Times New Roman" pitchFamily="18" charset="0"/>
              </a:rPr>
              <a:t> бюджету по доходах і </a:t>
            </a:r>
            <a:r>
              <a:rPr lang="ru-RU" sz="1800" dirty="0" err="1" smtClean="0">
                <a:latin typeface="Times New Roman" pitchFamily="18" charset="0"/>
                <a:cs typeface="Times New Roman" pitchFamily="18" charset="0"/>
              </a:rPr>
              <a:t>видатках</a:t>
            </a:r>
            <a:r>
              <a:rPr lang="ru-RU" sz="1800" dirty="0" smtClean="0">
                <a:latin typeface="Times New Roman" pitchFamily="18" charset="0"/>
                <a:cs typeface="Times New Roman" pitchFamily="18" charset="0"/>
              </a:rPr>
              <a:t> на 2023 </a:t>
            </a:r>
            <a:r>
              <a:rPr lang="ru-RU" sz="1800" dirty="0" err="1" smtClean="0">
                <a:latin typeface="Times New Roman" pitchFamily="18" charset="0"/>
                <a:cs typeface="Times New Roman" pitchFamily="18" charset="0"/>
              </a:rPr>
              <a:t>рік</a:t>
            </a:r>
            <a:r>
              <a:rPr lang="ru-RU" sz="1800" dirty="0" smtClean="0">
                <a:latin typeface="Times New Roman" pitchFamily="18" charset="0"/>
                <a:cs typeface="Times New Roman" pitchFamily="18" charset="0"/>
              </a:rPr>
              <a:t>.</a:t>
            </a:r>
          </a:p>
          <a:p>
            <a:pPr marL="274320" indent="-274320" algn="just" eaLnBrk="1" fontAlgn="auto" hangingPunct="1">
              <a:spcAft>
                <a:spcPts val="0"/>
              </a:spcAft>
              <a:buFont typeface="Wingdings 2"/>
              <a:buChar char=""/>
              <a:defRPr/>
            </a:pP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Щомісячно</a:t>
            </a:r>
            <a:r>
              <a:rPr lang="ru-RU" sz="1800" dirty="0" smtClean="0">
                <a:latin typeface="Times New Roman" pitchFamily="18" charset="0"/>
                <a:cs typeface="Times New Roman" pitchFamily="18" charset="0"/>
              </a:rPr>
              <a:t> </a:t>
            </a:r>
            <a:r>
              <a:rPr lang="ru-RU" sz="1800" dirty="0">
                <a:latin typeface="Times New Roman" pitchFamily="18" charset="0"/>
                <a:cs typeface="Times New Roman" pitchFamily="18" charset="0"/>
              </a:rPr>
              <a:t>на адресу Департаменту </a:t>
            </a:r>
            <a:r>
              <a:rPr lang="ru-RU" sz="1800" dirty="0" err="1">
                <a:latin typeface="Times New Roman" pitchFamily="18" charset="0"/>
                <a:cs typeface="Times New Roman" pitchFamily="18" charset="0"/>
              </a:rPr>
              <a:t>фінансів</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Київської</a:t>
            </a:r>
            <a:r>
              <a:rPr lang="ru-RU" sz="1800" dirty="0">
                <a:latin typeface="Times New Roman" pitchFamily="18" charset="0"/>
                <a:cs typeface="Times New Roman" pitchFamily="18" charset="0"/>
              </a:rPr>
              <a:t> ОДА </a:t>
            </a:r>
            <a:r>
              <a:rPr lang="ru-RU" sz="1800" dirty="0" err="1">
                <a:latin typeface="Times New Roman" pitchFamily="18" charset="0"/>
                <a:cs typeface="Times New Roman" pitchFamily="18" charset="0"/>
              </a:rPr>
              <a:t>надавалася</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інформація</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стосовно</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виконання</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протокольних</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доручень</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розпоряджень</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голови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облдержадміністрації</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контрольних</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завдань</a:t>
            </a:r>
            <a:r>
              <a:rPr lang="ru-RU" sz="1800" dirty="0">
                <a:latin typeface="Times New Roman" pitchFamily="18" charset="0"/>
                <a:cs typeface="Times New Roman" pitchFamily="18" charset="0"/>
              </a:rPr>
              <a:t> ОДА, </a:t>
            </a:r>
            <a:r>
              <a:rPr lang="ru-RU" sz="1800" dirty="0" err="1">
                <a:latin typeface="Times New Roman" pitchFamily="18" charset="0"/>
                <a:cs typeface="Times New Roman" pitchFamily="18" charset="0"/>
              </a:rPr>
              <a:t>тощо</a:t>
            </a:r>
            <a:r>
              <a:rPr lang="ru-RU" sz="1800" dirty="0">
                <a:latin typeface="Times New Roman" pitchFamily="18" charset="0"/>
                <a:cs typeface="Times New Roman" pitchFamily="18" charset="0"/>
              </a:rPr>
              <a:t>. </a:t>
            </a:r>
          </a:p>
          <a:p>
            <a:pPr marL="274320" indent="-274320" algn="just" eaLnBrk="1" fontAlgn="auto" hangingPunct="1">
              <a:spcAft>
                <a:spcPts val="0"/>
              </a:spcAft>
              <a:buFont typeface="Wingdings 2"/>
              <a:buChar char=""/>
              <a:defRPr/>
            </a:pPr>
            <a:endParaRPr lang="ru-RU" sz="1800" dirty="0" smtClean="0">
              <a:latin typeface="Times New Roman" pitchFamily="18" charset="0"/>
              <a:cs typeface="Times New Roman" pitchFamily="18" charset="0"/>
            </a:endParaRPr>
          </a:p>
          <a:p>
            <a:pPr marL="274320" indent="-274320" algn="just" eaLnBrk="1" fontAlgn="auto" hangingPunct="1">
              <a:spcAft>
                <a:spcPts val="0"/>
              </a:spcAft>
              <a:buFont typeface="Wingdings 2"/>
              <a:buChar char=""/>
              <a:defRPr/>
            </a:pPr>
            <a:endParaRPr lang="ru-RU" sz="18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a:xfrm>
            <a:off x="563419" y="0"/>
            <a:ext cx="7315199" cy="519113"/>
          </a:xfrm>
        </p:spPr>
        <p:txBody>
          <a:bodyPr wrap="square" numCol="1" compatLnSpc="1">
            <a:prstTxWarp prst="textNoShape">
              <a:avLst/>
            </a:prstTxWarp>
            <a:normAutofit/>
          </a:bodyPr>
          <a:lstStyle/>
          <a:p>
            <a:pPr algn="ctr" eaLnBrk="1" fontAlgn="auto" hangingPunct="1">
              <a:spcAft>
                <a:spcPts val="0"/>
              </a:spcAft>
              <a:defRPr/>
            </a:pPr>
            <a:r>
              <a:rPr lang="uk-UA" sz="3200" cap="none" dirty="0" smtClean="0">
                <a:latin typeface="Times New Roman" pitchFamily="18" charset="0"/>
                <a:cs typeface="Times New Roman" pitchFamily="18" charset="0"/>
              </a:rPr>
              <a:t>            </a:t>
            </a:r>
            <a:r>
              <a:rPr lang="uk-UA" sz="3200" cap="none" dirty="0" smtClean="0">
                <a:solidFill>
                  <a:schemeClr val="accent4"/>
                </a:solidFill>
                <a:latin typeface="Times New Roman" pitchFamily="18" charset="0"/>
                <a:cs typeface="Times New Roman" pitchFamily="18" charset="0"/>
              </a:rPr>
              <a:t>Організаційна робота</a:t>
            </a:r>
            <a:endParaRPr lang="ru-RU" sz="3200" cap="none" dirty="0" smtClean="0">
              <a:solidFill>
                <a:schemeClr val="accent4"/>
              </a:solidFill>
              <a:latin typeface="Times New Roman" pitchFamily="18" charset="0"/>
              <a:cs typeface="Times New Roman" pitchFamily="18" charset="0"/>
            </a:endParaRPr>
          </a:p>
        </p:txBody>
      </p:sp>
      <p:sp>
        <p:nvSpPr>
          <p:cNvPr id="25602" name="Rectangle 3"/>
          <p:cNvSpPr>
            <a:spLocks noGrp="1"/>
          </p:cNvSpPr>
          <p:nvPr>
            <p:ph idx="1"/>
          </p:nvPr>
        </p:nvSpPr>
        <p:spPr>
          <a:xfrm>
            <a:off x="263957" y="545089"/>
            <a:ext cx="7743969" cy="6146655"/>
          </a:xfrm>
        </p:spPr>
        <p:txBody>
          <a:bodyPr/>
          <a:lstStyle/>
          <a:p>
            <a:pPr algn="just" eaLnBrk="1" hangingPunct="1">
              <a:lnSpc>
                <a:spcPct val="80000"/>
              </a:lnSpc>
            </a:pPr>
            <a:r>
              <a:rPr lang="uk-UA" sz="1600" dirty="0" smtClean="0">
                <a:latin typeface="Times New Roman" pitchFamily="18" charset="0"/>
                <a:cs typeface="Times New Roman" pitchFamily="18" charset="0"/>
              </a:rPr>
              <a:t>     Щоденно здійснювалось рознесення платежів по видам доходів та в розрізі платників податків в програмі 1С та аналіз надходжень по найбільших платниках.</a:t>
            </a:r>
          </a:p>
          <a:p>
            <a:pPr marL="0" indent="0" algn="just" eaLnBrk="1" hangingPunct="1">
              <a:lnSpc>
                <a:spcPct val="80000"/>
              </a:lnSpc>
              <a:buNone/>
            </a:pPr>
            <a:endParaRPr lang="uk-UA" sz="1600" dirty="0" smtClean="0">
              <a:latin typeface="Times New Roman" pitchFamily="18" charset="0"/>
              <a:cs typeface="Times New Roman" pitchFamily="18" charset="0"/>
            </a:endParaRPr>
          </a:p>
          <a:p>
            <a:pPr algn="just" eaLnBrk="1" hangingPunct="1">
              <a:lnSpc>
                <a:spcPct val="80000"/>
              </a:lnSpc>
            </a:pPr>
            <a:r>
              <a:rPr lang="uk-UA" sz="1600" dirty="0" smtClean="0">
                <a:latin typeface="Times New Roman" pitchFamily="18" charset="0"/>
                <a:cs typeface="Times New Roman" pitchFamily="18" charset="0"/>
              </a:rPr>
              <a:t>     Щомісячно здійснювалось нарахування коштів та аналіз заборгованості  за право тимчасового користування місцем розміщення об’єктів зовнішньої реклами та щоденно проводився облік сплати.</a:t>
            </a:r>
          </a:p>
          <a:p>
            <a:pPr marL="0" indent="0" algn="just" eaLnBrk="1" hangingPunct="1">
              <a:lnSpc>
                <a:spcPct val="80000"/>
              </a:lnSpc>
              <a:buNone/>
            </a:pPr>
            <a:endParaRPr lang="ru-RU" sz="1600" dirty="0" smtClean="0">
              <a:latin typeface="Times New Roman" pitchFamily="18" charset="0"/>
              <a:cs typeface="Times New Roman" pitchFamily="18" charset="0"/>
            </a:endParaRPr>
          </a:p>
          <a:p>
            <a:pPr algn="just" eaLnBrk="1" hangingPunct="1">
              <a:lnSpc>
                <a:spcPct val="80000"/>
              </a:lnSpc>
            </a:pP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Згідно</a:t>
            </a:r>
            <a:r>
              <a:rPr lang="ru-RU" sz="1600" dirty="0" smtClean="0">
                <a:latin typeface="Times New Roman" pitchFamily="18" charset="0"/>
                <a:cs typeface="Times New Roman" pitchFamily="18" charset="0"/>
              </a:rPr>
              <a:t> з </a:t>
            </a:r>
            <a:r>
              <a:rPr lang="ru-RU" sz="1600" dirty="0" err="1" smtClean="0">
                <a:latin typeface="Times New Roman" pitchFamily="18" charset="0"/>
                <a:cs typeface="Times New Roman" pitchFamily="18" charset="0"/>
              </a:rPr>
              <a:t>затвердженими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бюджетними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призначеннями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здійснювалось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фінансування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видатків</a:t>
            </a:r>
            <a:r>
              <a:rPr lang="ru-RU" sz="1600" dirty="0" smtClean="0">
                <a:latin typeface="Times New Roman" pitchFamily="18" charset="0"/>
                <a:cs typeface="Times New Roman" pitchFamily="18" charset="0"/>
              </a:rPr>
              <a:t> з бюджету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територіальної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громади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складались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розпорядження</a:t>
            </a:r>
            <a:r>
              <a:rPr lang="ru-RU" sz="1600" dirty="0" smtClean="0">
                <a:latin typeface="Times New Roman" pitchFamily="18" charset="0"/>
                <a:cs typeface="Times New Roman" pitchFamily="18" charset="0"/>
              </a:rPr>
              <a:t> на </a:t>
            </a:r>
            <a:r>
              <a:rPr lang="ru-RU" sz="1600" dirty="0" err="1" smtClean="0">
                <a:latin typeface="Times New Roman" pitchFamily="18" charset="0"/>
                <a:cs typeface="Times New Roman" pitchFamily="18" charset="0"/>
              </a:rPr>
              <a:t>фінансування</a:t>
            </a:r>
            <a:r>
              <a:rPr lang="ru-RU" sz="1600" dirty="0" smtClean="0">
                <a:latin typeface="Times New Roman" pitchFamily="18" charset="0"/>
                <a:cs typeface="Times New Roman" pitchFamily="18" charset="0"/>
              </a:rPr>
              <a:t> та в </a:t>
            </a:r>
            <a:r>
              <a:rPr lang="ru-RU" sz="1600" dirty="0" err="1" smtClean="0">
                <a:latin typeface="Times New Roman" pitchFamily="18" charset="0"/>
                <a:cs typeface="Times New Roman" pitchFamily="18" charset="0"/>
              </a:rPr>
              <a:t>установленому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законодавством</a:t>
            </a:r>
            <a:r>
              <a:rPr lang="ru-RU" sz="1600" dirty="0" smtClean="0">
                <a:latin typeface="Times New Roman" pitchFamily="18" charset="0"/>
                <a:cs typeface="Times New Roman" pitchFamily="18" charset="0"/>
              </a:rPr>
              <a:t> порядку подавались до </a:t>
            </a:r>
            <a:r>
              <a:rPr lang="ru-RU" sz="1600" dirty="0" err="1" smtClean="0">
                <a:latin typeface="Times New Roman" pitchFamily="18" charset="0"/>
                <a:cs typeface="Times New Roman" pitchFamily="18" charset="0"/>
              </a:rPr>
              <a:t>Бориспільського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управління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Державної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казначейської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служби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Київської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області</a:t>
            </a:r>
            <a:r>
              <a:rPr lang="ru-RU" sz="1600" dirty="0" smtClean="0">
                <a:latin typeface="Times New Roman" pitchFamily="18" charset="0"/>
                <a:cs typeface="Times New Roman" pitchFamily="18" charset="0"/>
              </a:rPr>
              <a:t>.</a:t>
            </a:r>
          </a:p>
          <a:p>
            <a:pPr marL="0" indent="0" algn="just" eaLnBrk="1" hangingPunct="1">
              <a:lnSpc>
                <a:spcPct val="80000"/>
              </a:lnSpc>
              <a:buNone/>
            </a:pPr>
            <a:endParaRPr lang="ru-RU" sz="1600" dirty="0" smtClean="0">
              <a:latin typeface="Times New Roman" pitchFamily="18" charset="0"/>
              <a:cs typeface="Times New Roman" pitchFamily="18" charset="0"/>
            </a:endParaRPr>
          </a:p>
          <a:p>
            <a:pPr algn="just" eaLnBrk="1" hangingPunct="1">
              <a:lnSpc>
                <a:spcPct val="80000"/>
              </a:lnSpc>
            </a:pP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Підготовлено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матеріали</a:t>
            </a:r>
            <a:r>
              <a:rPr lang="ru-RU" sz="1600" dirty="0" smtClean="0">
                <a:latin typeface="Times New Roman" pitchFamily="18" charset="0"/>
                <a:cs typeface="Times New Roman" pitchFamily="18" charset="0"/>
              </a:rPr>
              <a:t> для </a:t>
            </a:r>
            <a:r>
              <a:rPr lang="ru-RU" sz="1600" dirty="0" err="1" smtClean="0">
                <a:latin typeface="Times New Roman" pitchFamily="18" charset="0"/>
                <a:cs typeface="Times New Roman" pitchFamily="18" charset="0"/>
              </a:rPr>
              <a:t>проведення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засідання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виконкому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ради та на </a:t>
            </a:r>
            <a:r>
              <a:rPr lang="ru-RU" sz="1600" dirty="0" err="1" smtClean="0">
                <a:latin typeface="Times New Roman" pitchFamily="18" charset="0"/>
                <a:cs typeface="Times New Roman" pitchFamily="18" charset="0"/>
              </a:rPr>
              <a:t>сесію</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ради (</a:t>
            </a:r>
            <a:r>
              <a:rPr lang="ru-RU" sz="1600" dirty="0" err="1" smtClean="0">
                <a:latin typeface="Times New Roman" pitchFamily="18" charset="0"/>
                <a:cs typeface="Times New Roman" pitchFamily="18" charset="0"/>
              </a:rPr>
              <a:t>проекти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рішень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пояснювальні</a:t>
            </a:r>
            <a:r>
              <a:rPr lang="ru-RU" sz="1600" dirty="0" smtClean="0">
                <a:latin typeface="Times New Roman" pitchFamily="18" charset="0"/>
                <a:cs typeface="Times New Roman" pitchFamily="18" charset="0"/>
              </a:rPr>
              <a:t>  записки,  </a:t>
            </a:r>
            <a:r>
              <a:rPr lang="ru-RU" sz="1600" dirty="0" err="1" smtClean="0">
                <a:latin typeface="Times New Roman" pitchFamily="18" charset="0"/>
                <a:cs typeface="Times New Roman" pitchFamily="18" charset="0"/>
              </a:rPr>
              <a:t>додатки</a:t>
            </a:r>
            <a:r>
              <a:rPr lang="ru-RU" sz="1600" dirty="0" smtClean="0">
                <a:latin typeface="Times New Roman" pitchFamily="18" charset="0"/>
                <a:cs typeface="Times New Roman" pitchFamily="18" charset="0"/>
              </a:rPr>
              <a:t> до </a:t>
            </a:r>
            <a:r>
              <a:rPr lang="ru-RU" sz="1600" dirty="0" err="1" smtClean="0">
                <a:latin typeface="Times New Roman" pitchFamily="18" charset="0"/>
                <a:cs typeface="Times New Roman" pitchFamily="18" charset="0"/>
              </a:rPr>
              <a:t>рішень</a:t>
            </a:r>
            <a:r>
              <a:rPr lang="ru-RU" sz="1600" dirty="0" smtClean="0">
                <a:latin typeface="Times New Roman" pitchFamily="18" charset="0"/>
                <a:cs typeface="Times New Roman" pitchFamily="18" charset="0"/>
              </a:rPr>
              <a:t>) з </a:t>
            </a:r>
            <a:r>
              <a:rPr lang="ru-RU" sz="1600" dirty="0" err="1" smtClean="0">
                <a:latin typeface="Times New Roman" pitchFamily="18" charset="0"/>
                <a:cs typeface="Times New Roman" pitchFamily="18" charset="0"/>
              </a:rPr>
              <a:t>наступних</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питань</a:t>
            </a:r>
            <a:r>
              <a:rPr lang="ru-RU" sz="1600" dirty="0" smtClean="0">
                <a:latin typeface="Times New Roman" pitchFamily="18" charset="0"/>
                <a:cs typeface="Times New Roman" pitchFamily="18" charset="0"/>
              </a:rPr>
              <a:t>:</a:t>
            </a:r>
          </a:p>
          <a:p>
            <a:pPr algn="just" eaLnBrk="1" hangingPunct="1">
              <a:lnSpc>
                <a:spcPct val="80000"/>
              </a:lnSpc>
              <a:buNone/>
            </a:pPr>
            <a:r>
              <a:rPr lang="uk-UA"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 «Про </a:t>
            </a:r>
            <a:r>
              <a:rPr lang="ru-RU" sz="1600" dirty="0" err="1" smtClean="0">
                <a:latin typeface="Times New Roman" pitchFamily="18" charset="0"/>
                <a:cs typeface="Times New Roman" pitchFamily="18" charset="0"/>
              </a:rPr>
              <a:t>затвердження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звіту</a:t>
            </a:r>
            <a:r>
              <a:rPr lang="ru-RU" sz="1600" dirty="0" smtClean="0">
                <a:latin typeface="Times New Roman" pitchFamily="18" charset="0"/>
                <a:cs typeface="Times New Roman" pitchFamily="18" charset="0"/>
              </a:rPr>
              <a:t> про </a:t>
            </a:r>
            <a:r>
              <a:rPr lang="ru-RU" sz="1600" dirty="0" err="1" smtClean="0">
                <a:latin typeface="Times New Roman" pitchFamily="18" charset="0"/>
                <a:cs typeface="Times New Roman" pitchFamily="18" charset="0"/>
              </a:rPr>
              <a:t>виконання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міського</a:t>
            </a:r>
            <a:r>
              <a:rPr lang="ru-RU" sz="1600" dirty="0" smtClean="0">
                <a:latin typeface="Times New Roman" pitchFamily="18" charset="0"/>
                <a:cs typeface="Times New Roman" pitchFamily="18" charset="0"/>
              </a:rPr>
              <a:t> бюджету за 2021 </a:t>
            </a:r>
            <a:r>
              <a:rPr lang="ru-RU" sz="1600" dirty="0" err="1" smtClean="0">
                <a:latin typeface="Times New Roman" pitchFamily="18" charset="0"/>
                <a:cs typeface="Times New Roman" pitchFamily="18" charset="0"/>
              </a:rPr>
              <a:t>рік</a:t>
            </a:r>
            <a:r>
              <a:rPr lang="ru-RU" sz="1600" dirty="0" smtClean="0">
                <a:latin typeface="Times New Roman" pitchFamily="18" charset="0"/>
                <a:cs typeface="Times New Roman" pitchFamily="18" charset="0"/>
              </a:rPr>
              <a:t>»;</a:t>
            </a:r>
          </a:p>
          <a:p>
            <a:pPr algn="just" eaLnBrk="1" hangingPunct="1">
              <a:lnSpc>
                <a:spcPct val="80000"/>
              </a:lnSpc>
              <a:buNone/>
            </a:pPr>
            <a:r>
              <a:rPr lang="uk-UA"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 «Про </a:t>
            </a:r>
            <a:r>
              <a:rPr lang="ru-RU" sz="1600" dirty="0" err="1" smtClean="0">
                <a:latin typeface="Times New Roman" pitchFamily="18" charset="0"/>
                <a:cs typeface="Times New Roman" pitchFamily="18" charset="0"/>
              </a:rPr>
              <a:t>затвердження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звіту</a:t>
            </a:r>
            <a:r>
              <a:rPr lang="ru-RU" sz="1600" dirty="0" smtClean="0">
                <a:latin typeface="Times New Roman" pitchFamily="18" charset="0"/>
                <a:cs typeface="Times New Roman" pitchFamily="18" charset="0"/>
              </a:rPr>
              <a:t> про </a:t>
            </a:r>
            <a:r>
              <a:rPr lang="ru-RU" sz="1600" dirty="0" err="1" smtClean="0">
                <a:latin typeface="Times New Roman" pitchFamily="18" charset="0"/>
                <a:cs typeface="Times New Roman" pitchFamily="18" charset="0"/>
              </a:rPr>
              <a:t>використання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коштів</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цільового</a:t>
            </a:r>
            <a:r>
              <a:rPr lang="ru-RU" sz="1600" dirty="0" smtClean="0">
                <a:latin typeface="Times New Roman" pitchFamily="18" charset="0"/>
                <a:cs typeface="Times New Roman" pitchFamily="18" charset="0"/>
              </a:rPr>
              <a:t> фонду </a:t>
            </a:r>
            <a:r>
              <a:rPr lang="ru-RU" sz="1600" dirty="0" err="1" smtClean="0">
                <a:latin typeface="Times New Roman" pitchFamily="18" charset="0"/>
                <a:cs typeface="Times New Roman" pitchFamily="18" charset="0"/>
              </a:rPr>
              <a:t>соціально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економічного</a:t>
            </a:r>
            <a:r>
              <a:rPr lang="ru-RU" sz="1600" dirty="0" smtClean="0">
                <a:latin typeface="Times New Roman" pitchFamily="18" charset="0"/>
                <a:cs typeface="Times New Roman" pitchFamily="18" charset="0"/>
              </a:rPr>
              <a:t> та культурного </a:t>
            </a:r>
            <a:r>
              <a:rPr lang="ru-RU" sz="1600" dirty="0" err="1" smtClean="0">
                <a:latin typeface="Times New Roman" pitchFamily="18" charset="0"/>
                <a:cs typeface="Times New Roman" pitchFamily="18" charset="0"/>
              </a:rPr>
              <a:t>розвитку</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міста</a:t>
            </a:r>
            <a:r>
              <a:rPr lang="ru-RU" sz="1600" dirty="0" smtClean="0">
                <a:latin typeface="Times New Roman" pitchFamily="18" charset="0"/>
                <a:cs typeface="Times New Roman" pitchFamily="18" charset="0"/>
              </a:rPr>
              <a:t> Борисполя  за 2021 </a:t>
            </a:r>
            <a:r>
              <a:rPr lang="ru-RU" sz="1600" dirty="0" err="1" smtClean="0">
                <a:latin typeface="Times New Roman" pitchFamily="18" charset="0"/>
                <a:cs typeface="Times New Roman" pitchFamily="18" charset="0"/>
              </a:rPr>
              <a:t>рік</a:t>
            </a:r>
            <a:r>
              <a:rPr lang="ru-RU" sz="1600" dirty="0" smtClean="0">
                <a:latin typeface="Times New Roman" pitchFamily="18" charset="0"/>
                <a:cs typeface="Times New Roman" pitchFamily="18" charset="0"/>
              </a:rPr>
              <a:t>;</a:t>
            </a:r>
          </a:p>
          <a:p>
            <a:pPr algn="just" eaLnBrk="1" hangingPunct="1">
              <a:lnSpc>
                <a:spcPct val="80000"/>
              </a:lnSpc>
              <a:buNone/>
            </a:pPr>
            <a:r>
              <a:rPr lang="ru-RU" sz="1600" kern="1200" dirty="0" smtClean="0">
                <a:effectLst/>
                <a:latin typeface="Times New Roman" pitchFamily="18" charset="0"/>
                <a:cs typeface="Times New Roman" pitchFamily="18" charset="0"/>
              </a:rPr>
              <a:t>	- «</a:t>
            </a:r>
            <a:r>
              <a:rPr lang="uk-UA" sz="1600" kern="1200" dirty="0" smtClean="0">
                <a:effectLst/>
                <a:latin typeface="Times New Roman" pitchFamily="18" charset="0"/>
                <a:cs typeface="Times New Roman" pitchFamily="18" charset="0"/>
              </a:rPr>
              <a:t>Про затвердження звіту про використання коштів резервного фонду бюджету міста Бориспіль»;</a:t>
            </a:r>
            <a:endParaRPr lang="ru-RU" sz="800" dirty="0" smtClean="0">
              <a:latin typeface="Times New Roman" pitchFamily="18" charset="0"/>
              <a:cs typeface="Times New Roman" pitchFamily="18" charset="0"/>
            </a:endParaRPr>
          </a:p>
          <a:p>
            <a:pPr algn="just" eaLnBrk="1" hangingPunct="1">
              <a:lnSpc>
                <a:spcPct val="80000"/>
              </a:lnSpc>
              <a:buNone/>
            </a:pPr>
            <a:r>
              <a:rPr lang="ru-RU" sz="1600" dirty="0" smtClean="0">
                <a:latin typeface="Times New Roman" pitchFamily="18" charset="0"/>
                <a:cs typeface="Times New Roman" pitchFamily="18" charset="0"/>
              </a:rPr>
              <a:t>        - «Про </a:t>
            </a:r>
            <a:r>
              <a:rPr lang="ru-RU" sz="1600" dirty="0" err="1" smtClean="0">
                <a:latin typeface="Times New Roman" pitchFamily="18" charset="0"/>
                <a:cs typeface="Times New Roman" pitchFamily="18" charset="0"/>
              </a:rPr>
              <a:t>внесення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змін</a:t>
            </a:r>
            <a:r>
              <a:rPr lang="ru-RU" sz="1600" dirty="0" smtClean="0">
                <a:latin typeface="Times New Roman" pitchFamily="18" charset="0"/>
                <a:cs typeface="Times New Roman" pitchFamily="18" charset="0"/>
              </a:rPr>
              <a:t> до </a:t>
            </a:r>
            <a:r>
              <a:rPr lang="ru-RU" sz="1600" dirty="0" err="1" smtClean="0">
                <a:latin typeface="Times New Roman" pitchFamily="18" charset="0"/>
                <a:cs typeface="Times New Roman" pitchFamily="18" charset="0"/>
              </a:rPr>
              <a:t>рішення</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ради </a:t>
            </a:r>
            <a:r>
              <a:rPr lang="ru-RU" sz="1600" dirty="0" err="1" smtClean="0">
                <a:latin typeface="Times New Roman" pitchFamily="18" charset="0"/>
                <a:cs typeface="Times New Roman" pitchFamily="18" charset="0"/>
              </a:rPr>
              <a:t>від</a:t>
            </a:r>
            <a:r>
              <a:rPr lang="ru-RU" sz="1600" dirty="0" smtClean="0">
                <a:latin typeface="Times New Roman" pitchFamily="18" charset="0"/>
                <a:cs typeface="Times New Roman" pitchFamily="18" charset="0"/>
              </a:rPr>
              <a:t> 24.12.2021 № 1397-16-</a:t>
            </a:r>
            <a:r>
              <a:rPr lang="en-US" sz="1600" dirty="0" smtClean="0">
                <a:latin typeface="Times New Roman" pitchFamily="18" charset="0"/>
                <a:cs typeface="Times New Roman" pitchFamily="18" charset="0"/>
              </a:rPr>
              <a:t>VI</a:t>
            </a:r>
            <a:r>
              <a:rPr lang="uk-UA" sz="1600" dirty="0" smtClean="0">
                <a:latin typeface="Times New Roman" pitchFamily="18" charset="0"/>
                <a:cs typeface="Times New Roman" pitchFamily="18" charset="0"/>
              </a:rPr>
              <a:t>І</a:t>
            </a:r>
            <a:r>
              <a:rPr lang="en-US" sz="1600" dirty="0" smtClean="0">
                <a:latin typeface="Times New Roman" pitchFamily="18" charset="0"/>
                <a:cs typeface="Times New Roman" pitchFamily="18" charset="0"/>
              </a:rPr>
              <a:t>I</a:t>
            </a:r>
            <a:r>
              <a:rPr lang="ru-RU" sz="1600" dirty="0" smtClean="0">
                <a:latin typeface="Times New Roman" pitchFamily="18" charset="0"/>
                <a:cs typeface="Times New Roman" pitchFamily="18" charset="0"/>
              </a:rPr>
              <a:t> «Про  бюджет </a:t>
            </a:r>
            <a:r>
              <a:rPr lang="ru-RU" sz="1600" dirty="0" err="1" smtClean="0">
                <a:latin typeface="Times New Roman" pitchFamily="18" charset="0"/>
                <a:cs typeface="Times New Roman" pitchFamily="18" charset="0"/>
              </a:rPr>
              <a:t>Бориспільської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міської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територіальної</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громади</a:t>
            </a:r>
            <a:r>
              <a:rPr lang="ru-RU" sz="1600" dirty="0" smtClean="0">
                <a:latin typeface="Times New Roman" pitchFamily="18" charset="0"/>
                <a:cs typeface="Times New Roman" pitchFamily="18" charset="0"/>
              </a:rPr>
              <a:t> на 2022 </a:t>
            </a:r>
            <a:r>
              <a:rPr lang="ru-RU" sz="1600" dirty="0" err="1" smtClean="0">
                <a:latin typeface="Times New Roman" pitchFamily="18" charset="0"/>
                <a:cs typeface="Times New Roman" pitchFamily="18" charset="0"/>
              </a:rPr>
              <a:t>рік</a:t>
            </a:r>
            <a:r>
              <a:rPr lang="ru-RU" sz="1600" dirty="0" smtClean="0">
                <a:latin typeface="Times New Roman" pitchFamily="18" charset="0"/>
                <a:cs typeface="Times New Roman" pitchFamily="18" charset="0"/>
              </a:rPr>
              <a:t>»;</a:t>
            </a:r>
            <a:endParaRPr lang="uk-UA" sz="1600" dirty="0" smtClean="0">
              <a:latin typeface="Times New Roman" pitchFamily="18" charset="0"/>
              <a:cs typeface="Times New Roman" pitchFamily="18" charset="0"/>
            </a:endParaRPr>
          </a:p>
          <a:p>
            <a:pPr algn="just" eaLnBrk="1" hangingPunct="1">
              <a:lnSpc>
                <a:spcPct val="80000"/>
              </a:lnSpc>
              <a:buNone/>
            </a:pPr>
            <a:r>
              <a:rPr lang="uk-UA"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a:t>
            </a:r>
            <a:r>
              <a:rPr lang="uk-UA" sz="1600" dirty="0" smtClean="0">
                <a:latin typeface="Times New Roman" pitchFamily="18" charset="0"/>
                <a:cs typeface="Times New Roman" pitchFamily="18" charset="0"/>
              </a:rPr>
              <a:t>Про затвердження Плану заходів щодо складання проекту бюджету Бориспільської територіальної громади на 2023 рік»</a:t>
            </a:r>
            <a:r>
              <a:rPr lang="ru-RU" sz="16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457200" y="320675"/>
            <a:ext cx="7239000" cy="385907"/>
          </a:xfrm>
        </p:spPr>
        <p:txBody>
          <a:bodyPr>
            <a:normAutofit fontScale="90000"/>
          </a:bodyPr>
          <a:lstStyle/>
          <a:p>
            <a:pPr algn="ctr"/>
            <a:r>
              <a:rPr lang="uk-UA" sz="4000" cap="none" dirty="0" smtClean="0"/>
              <a:t> </a:t>
            </a:r>
            <a:r>
              <a:rPr lang="uk-UA" sz="3600" cap="none" dirty="0" smtClean="0">
                <a:latin typeface="Times New Roman" pitchFamily="18" charset="0"/>
                <a:cs typeface="Times New Roman" pitchFamily="18" charset="0"/>
              </a:rPr>
              <a:t>Організаційна робота</a:t>
            </a:r>
            <a:endParaRPr lang="ru-RU" sz="3600" dirty="0">
              <a:latin typeface="Times New Roman" pitchFamily="18" charset="0"/>
              <a:cs typeface="Times New Roman" pitchFamily="18" charset="0"/>
            </a:endParaRPr>
          </a:p>
        </p:txBody>
      </p:sp>
      <p:sp>
        <p:nvSpPr>
          <p:cNvPr id="8" name="Содержимое 7"/>
          <p:cNvSpPr>
            <a:spLocks noGrp="1"/>
          </p:cNvSpPr>
          <p:nvPr>
            <p:ph idx="1"/>
          </p:nvPr>
        </p:nvSpPr>
        <p:spPr>
          <a:xfrm>
            <a:off x="457200" y="886691"/>
            <a:ext cx="7239000" cy="5569672"/>
          </a:xfrm>
        </p:spPr>
        <p:txBody>
          <a:bodyPr/>
          <a:lstStyle/>
          <a:p>
            <a:pPr marL="0" indent="0" algn="just" eaLnBrk="1" hangingPunct="1">
              <a:lnSpc>
                <a:spcPct val="80000"/>
              </a:lnSpc>
              <a:buNone/>
            </a:pPr>
            <a:r>
              <a:rPr lang="ru-RU" sz="1600" dirty="0" smtClean="0">
                <a:latin typeface="Times New Roman" pitchFamily="18" charset="0"/>
                <a:cs typeface="Times New Roman" pitchFamily="18" charset="0"/>
              </a:rPr>
              <a:t>       </a:t>
            </a:r>
          </a:p>
          <a:p>
            <a:pPr algn="just" eaLnBrk="1" hangingPunct="1">
              <a:lnSpc>
                <a:spcPct val="80000"/>
              </a:lnSpc>
            </a:pPr>
            <a:r>
              <a:rPr lang="uk-UA" sz="1600" dirty="0" smtClean="0">
                <a:latin typeface="Times New Roman" pitchFamily="18" charset="0"/>
                <a:cs typeface="Times New Roman" pitchFamily="18" charset="0"/>
              </a:rPr>
              <a:t>     В програмі </a:t>
            </a:r>
            <a:r>
              <a:rPr lang="ru-RU" sz="1600" dirty="0">
                <a:latin typeface="Times New Roman" pitchFamily="18" charset="0"/>
                <a:cs typeface="Times New Roman" pitchFamily="18" charset="0"/>
              </a:rPr>
              <a:t>ІПК «</a:t>
            </a:r>
            <a:r>
              <a:rPr lang="ru-RU" sz="1600" dirty="0" err="1">
                <a:latin typeface="Times New Roman" pitchFamily="18" charset="0"/>
                <a:cs typeface="Times New Roman" pitchFamily="18" charset="0"/>
              </a:rPr>
              <a:t>Місцеві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бюджети</a:t>
            </a:r>
            <a:r>
              <a:rPr lang="ru-RU" sz="1600" dirty="0">
                <a:latin typeface="Times New Roman" pitchFamily="18" charset="0"/>
                <a:cs typeface="Times New Roman" pitchFamily="18" charset="0"/>
              </a:rPr>
              <a:t>», </a:t>
            </a:r>
            <a:r>
              <a:rPr lang="uk-UA" sz="1600" dirty="0" smtClean="0">
                <a:latin typeface="Times New Roman" pitchFamily="18" charset="0"/>
                <a:cs typeface="Times New Roman" pitchFamily="18" charset="0"/>
              </a:rPr>
              <a:t>здійснювався облік та контроль надходжень по орендній платі за землю в розрізі платників.</a:t>
            </a:r>
          </a:p>
          <a:p>
            <a:pPr marL="0" indent="0" algn="just" eaLnBrk="1" hangingPunct="1">
              <a:lnSpc>
                <a:spcPct val="80000"/>
              </a:lnSpc>
              <a:buNone/>
            </a:pPr>
            <a:endParaRPr lang="uk-UA" sz="1600" dirty="0" smtClean="0">
              <a:latin typeface="Times New Roman" pitchFamily="18" charset="0"/>
              <a:cs typeface="Times New Roman" pitchFamily="18" charset="0"/>
            </a:endParaRPr>
          </a:p>
          <a:p>
            <a:pPr algn="just" eaLnBrk="1" hangingPunct="1">
              <a:lnSpc>
                <a:spcPct val="80000"/>
              </a:lnSpc>
            </a:pP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Підготовлено</a:t>
            </a:r>
            <a:r>
              <a:rPr lang="ru-RU" sz="1600" dirty="0" smtClean="0">
                <a:latin typeface="Times New Roman" pitchFamily="18" charset="0"/>
                <a:cs typeface="Times New Roman" pitchFamily="18" charset="0"/>
              </a:rPr>
              <a:t> </a:t>
            </a:r>
            <a:r>
              <a:rPr lang="ru-RU" sz="1600" dirty="0">
                <a:latin typeface="Times New Roman" pitchFamily="18" charset="0"/>
                <a:cs typeface="Times New Roman" pitchFamily="18" charset="0"/>
              </a:rPr>
              <a:t>та </a:t>
            </a:r>
            <a:r>
              <a:rPr lang="ru-RU" sz="1600" dirty="0" err="1">
                <a:latin typeface="Times New Roman" pitchFamily="18" charset="0"/>
                <a:cs typeface="Times New Roman" pitchFamily="18" charset="0"/>
              </a:rPr>
              <a:t>висвітлено</a:t>
            </a:r>
            <a:r>
              <a:rPr lang="ru-RU" sz="1600" dirty="0">
                <a:latin typeface="Times New Roman" pitchFamily="18" charset="0"/>
                <a:cs typeface="Times New Roman" pitchFamily="18" charset="0"/>
              </a:rPr>
              <a:t> в </a:t>
            </a:r>
            <a:r>
              <a:rPr lang="ru-RU" sz="1600" dirty="0" err="1">
                <a:latin typeface="Times New Roman" pitchFamily="18" charset="0"/>
                <a:cs typeface="Times New Roman" pitchFamily="18" charset="0"/>
              </a:rPr>
              <a:t>пресі</a:t>
            </a:r>
            <a:r>
              <a:rPr lang="ru-RU" sz="1600" dirty="0">
                <a:latin typeface="Times New Roman" pitchFamily="18" charset="0"/>
                <a:cs typeface="Times New Roman" pitchFamily="18" charset="0"/>
              </a:rPr>
              <a:t> «Бюджет </a:t>
            </a:r>
            <a:r>
              <a:rPr lang="ru-RU" sz="1600" dirty="0" err="1">
                <a:latin typeface="Times New Roman" pitchFamily="18" charset="0"/>
                <a:cs typeface="Times New Roman" pitchFamily="18" charset="0"/>
              </a:rPr>
              <a:t>Бориспільської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міської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територіальної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громади</a:t>
            </a:r>
            <a:r>
              <a:rPr lang="ru-RU" sz="1600" dirty="0">
                <a:latin typeface="Times New Roman" pitchFamily="18" charset="0"/>
                <a:cs typeface="Times New Roman" pitchFamily="18" charset="0"/>
              </a:rPr>
              <a:t> на 2022 </a:t>
            </a:r>
            <a:r>
              <a:rPr lang="ru-RU" sz="1600" dirty="0" err="1">
                <a:latin typeface="Times New Roman" pitchFamily="18" charset="0"/>
                <a:cs typeface="Times New Roman" pitchFamily="18" charset="0"/>
              </a:rPr>
              <a:t>рік</a:t>
            </a:r>
            <a:r>
              <a:rPr lang="ru-RU" sz="1600" dirty="0" smtClean="0">
                <a:latin typeface="Times New Roman" pitchFamily="18" charset="0"/>
                <a:cs typeface="Times New Roman" pitchFamily="18" charset="0"/>
              </a:rPr>
              <a:t>».</a:t>
            </a:r>
          </a:p>
          <a:p>
            <a:pPr marL="0" indent="0" algn="just" eaLnBrk="1" hangingPunct="1">
              <a:lnSpc>
                <a:spcPct val="80000"/>
              </a:lnSpc>
              <a:buNone/>
            </a:pPr>
            <a:endParaRPr lang="ru-RU" sz="1600" dirty="0" smtClean="0">
              <a:latin typeface="Times New Roman" pitchFamily="18" charset="0"/>
              <a:cs typeface="Times New Roman" pitchFamily="18" charset="0"/>
            </a:endParaRPr>
          </a:p>
          <a:p>
            <a:pPr algn="just" eaLnBrk="1" hangingPunct="1">
              <a:lnSpc>
                <a:spcPct val="80000"/>
              </a:lnSpc>
            </a:pPr>
            <a:r>
              <a:rPr lang="ru-RU" sz="1600" dirty="0">
                <a:latin typeface="Times New Roman" pitchFamily="18" charset="0"/>
                <a:cs typeface="Times New Roman" pitchFamily="18" charset="0"/>
              </a:rPr>
              <a:t> </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Відповідно</a:t>
            </a:r>
            <a:r>
              <a:rPr lang="ru-RU" sz="1600" dirty="0" smtClean="0">
                <a:latin typeface="Times New Roman" pitchFamily="18" charset="0"/>
                <a:cs typeface="Times New Roman" pitchFamily="18" charset="0"/>
              </a:rPr>
              <a:t> </a:t>
            </a:r>
            <a:r>
              <a:rPr lang="ru-RU" sz="1600" dirty="0">
                <a:latin typeface="Times New Roman" pitchFamily="18" charset="0"/>
                <a:cs typeface="Times New Roman" pitchFamily="18" charset="0"/>
              </a:rPr>
              <a:t>до </a:t>
            </a:r>
            <a:r>
              <a:rPr lang="ru-RU" sz="1600" dirty="0" err="1">
                <a:latin typeface="Times New Roman" pitchFamily="18" charset="0"/>
                <a:cs typeface="Times New Roman" pitchFamily="18" charset="0"/>
              </a:rPr>
              <a:t>прийнятих</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рішень</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міської</a:t>
            </a:r>
            <a:r>
              <a:rPr lang="ru-RU" sz="1600" dirty="0">
                <a:latin typeface="Times New Roman" pitchFamily="18" charset="0"/>
                <a:cs typeface="Times New Roman" pitchFamily="18" charset="0"/>
              </a:rPr>
              <a:t> ради про </a:t>
            </a:r>
            <a:r>
              <a:rPr lang="ru-RU" sz="1600" dirty="0" err="1">
                <a:latin typeface="Times New Roman" pitchFamily="18" charset="0"/>
                <a:cs typeface="Times New Roman" pitchFamily="18" charset="0"/>
              </a:rPr>
              <a:t>внесення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змін</a:t>
            </a:r>
            <a:r>
              <a:rPr lang="ru-RU" sz="1600" dirty="0">
                <a:latin typeface="Times New Roman" pitchFamily="18" charset="0"/>
                <a:cs typeface="Times New Roman" pitchFamily="18" charset="0"/>
              </a:rPr>
              <a:t> до </a:t>
            </a:r>
            <a:r>
              <a:rPr lang="ru-RU" sz="1600" dirty="0" err="1">
                <a:latin typeface="Times New Roman" pitchFamily="18" charset="0"/>
                <a:cs typeface="Times New Roman" pitchFamily="18" charset="0"/>
              </a:rPr>
              <a:t>рішення</a:t>
            </a:r>
            <a:r>
              <a:rPr lang="ru-RU" sz="1600" dirty="0">
                <a:latin typeface="Times New Roman" pitchFamily="18" charset="0"/>
                <a:cs typeface="Times New Roman" pitchFamily="18" charset="0"/>
              </a:rPr>
              <a:t> «Про бюджет </a:t>
            </a:r>
            <a:r>
              <a:rPr lang="ru-RU" sz="1600" dirty="0" err="1">
                <a:latin typeface="Times New Roman" pitchFamily="18" charset="0"/>
                <a:cs typeface="Times New Roman" pitchFamily="18" charset="0"/>
              </a:rPr>
              <a:t>Бориспільської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міської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територіальної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громади</a:t>
            </a:r>
            <a:r>
              <a:rPr lang="ru-RU" sz="1600" dirty="0">
                <a:latin typeface="Times New Roman" pitchFamily="18" charset="0"/>
                <a:cs typeface="Times New Roman" pitchFamily="18" charset="0"/>
              </a:rPr>
              <a:t> на 2022 </a:t>
            </a:r>
            <a:r>
              <a:rPr lang="ru-RU" sz="1600" dirty="0" err="1">
                <a:latin typeface="Times New Roman" pitchFamily="18" charset="0"/>
                <a:cs typeface="Times New Roman" pitchFamily="18" charset="0"/>
              </a:rPr>
              <a:t>рік</a:t>
            </a:r>
            <a:r>
              <a:rPr lang="ru-RU" sz="1600" dirty="0">
                <a:latin typeface="Times New Roman" pitchFamily="18" charset="0"/>
                <a:cs typeface="Times New Roman" pitchFamily="18" charset="0"/>
              </a:rPr>
              <a:t>» та </a:t>
            </a:r>
            <a:r>
              <a:rPr lang="ru-RU" sz="1600" dirty="0" err="1">
                <a:latin typeface="Times New Roman" pitchFamily="18" charset="0"/>
                <a:cs typeface="Times New Roman" pitchFamily="18" charset="0"/>
              </a:rPr>
              <a:t>довідок</a:t>
            </a:r>
            <a:r>
              <a:rPr lang="ru-RU" sz="1600" dirty="0">
                <a:latin typeface="Times New Roman" pitchFamily="18" charset="0"/>
                <a:cs typeface="Times New Roman" pitchFamily="18" charset="0"/>
              </a:rPr>
              <a:t> Департаменту </a:t>
            </a:r>
            <a:r>
              <a:rPr lang="ru-RU" sz="1600" dirty="0" err="1">
                <a:latin typeface="Times New Roman" pitchFamily="18" charset="0"/>
                <a:cs typeface="Times New Roman" pitchFamily="18" charset="0"/>
              </a:rPr>
              <a:t>фінансів</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Київської</a:t>
            </a:r>
            <a:r>
              <a:rPr lang="ru-RU" sz="1600" dirty="0">
                <a:latin typeface="Times New Roman" pitchFamily="18" charset="0"/>
                <a:cs typeface="Times New Roman" pitchFamily="18" charset="0"/>
              </a:rPr>
              <a:t> ОДА вносились </a:t>
            </a:r>
            <a:r>
              <a:rPr lang="ru-RU" sz="1600" dirty="0" err="1">
                <a:latin typeface="Times New Roman" pitchFamily="18" charset="0"/>
                <a:cs typeface="Times New Roman" pitchFamily="18" charset="0"/>
              </a:rPr>
              <a:t>зміни</a:t>
            </a:r>
            <a:r>
              <a:rPr lang="ru-RU" sz="1600" dirty="0">
                <a:latin typeface="Times New Roman" pitchFamily="18" charset="0"/>
                <a:cs typeface="Times New Roman" pitchFamily="18" charset="0"/>
              </a:rPr>
              <a:t> до </a:t>
            </a:r>
            <a:r>
              <a:rPr lang="ru-RU" sz="1600" dirty="0" err="1">
                <a:latin typeface="Times New Roman" pitchFamily="18" charset="0"/>
                <a:cs typeface="Times New Roman" pitchFamily="18" charset="0"/>
              </a:rPr>
              <a:t>автоматизованої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програми</a:t>
            </a:r>
            <a:r>
              <a:rPr lang="ru-RU" sz="1600" dirty="0">
                <a:latin typeface="Times New Roman" pitchFamily="18" charset="0"/>
                <a:cs typeface="Times New Roman" pitchFamily="18" charset="0"/>
              </a:rPr>
              <a:t> ІПК «</a:t>
            </a:r>
            <a:r>
              <a:rPr lang="ru-RU" sz="1600" dirty="0" err="1">
                <a:latin typeface="Times New Roman" pitchFamily="18" charset="0"/>
                <a:cs typeface="Times New Roman" pitchFamily="18" charset="0"/>
              </a:rPr>
              <a:t>Місцеві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бюджети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готувались</a:t>
            </a:r>
            <a:r>
              <a:rPr lang="ru-RU" sz="1600" dirty="0">
                <a:latin typeface="Times New Roman" pitchFamily="18" charset="0"/>
                <a:cs typeface="Times New Roman" pitchFamily="18" charset="0"/>
              </a:rPr>
              <a:t> і надавались </a:t>
            </a:r>
            <a:r>
              <a:rPr lang="ru-RU" sz="1600" dirty="0" err="1">
                <a:latin typeface="Times New Roman" pitchFamily="18" charset="0"/>
                <a:cs typeface="Times New Roman" pitchFamily="18" charset="0"/>
              </a:rPr>
              <a:t>довідки</a:t>
            </a:r>
            <a:r>
              <a:rPr lang="ru-RU" sz="1600" dirty="0">
                <a:latin typeface="Times New Roman" pitchFamily="18" charset="0"/>
                <a:cs typeface="Times New Roman" pitchFamily="18" charset="0"/>
              </a:rPr>
              <a:t> про </a:t>
            </a:r>
            <a:r>
              <a:rPr lang="ru-RU" sz="1600" dirty="0" err="1">
                <a:latin typeface="Times New Roman" pitchFamily="18" charset="0"/>
                <a:cs typeface="Times New Roman" pitchFamily="18" charset="0"/>
              </a:rPr>
              <a:t>зміни</a:t>
            </a:r>
            <a:r>
              <a:rPr lang="ru-RU" sz="1600" dirty="0">
                <a:latin typeface="Times New Roman" pitchFamily="18" charset="0"/>
                <a:cs typeface="Times New Roman" pitchFamily="18" charset="0"/>
              </a:rPr>
              <a:t> до </a:t>
            </a:r>
            <a:r>
              <a:rPr lang="ru-RU" sz="1600" dirty="0" err="1">
                <a:latin typeface="Times New Roman" pitchFamily="18" charset="0"/>
                <a:cs typeface="Times New Roman" pitchFamily="18" charset="0"/>
              </a:rPr>
              <a:t>помісячного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розпису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міського</a:t>
            </a:r>
            <a:r>
              <a:rPr lang="ru-RU" sz="1600" dirty="0">
                <a:latin typeface="Times New Roman" pitchFamily="18" charset="0"/>
                <a:cs typeface="Times New Roman" pitchFamily="18" charset="0"/>
              </a:rPr>
              <a:t> бюджету до </a:t>
            </a:r>
            <a:r>
              <a:rPr lang="ru-RU" sz="1600" dirty="0" err="1">
                <a:latin typeface="Times New Roman" pitchFamily="18" charset="0"/>
                <a:cs typeface="Times New Roman" pitchFamily="18" charset="0"/>
              </a:rPr>
              <a:t>Бориспільського</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управління</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Державної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казначейської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служби</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Київської</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області</a:t>
            </a:r>
            <a:r>
              <a:rPr lang="ru-RU" sz="1600" dirty="0">
                <a:latin typeface="Times New Roman" pitchFamily="18" charset="0"/>
                <a:cs typeface="Times New Roman" pitchFamily="18" charset="0"/>
              </a:rPr>
              <a:t> для </a:t>
            </a:r>
            <a:r>
              <a:rPr lang="ru-RU" sz="1600" dirty="0" err="1">
                <a:latin typeface="Times New Roman" pitchFamily="18" charset="0"/>
                <a:cs typeface="Times New Roman" pitchFamily="18" charset="0"/>
              </a:rPr>
              <a:t>виконання</a:t>
            </a:r>
            <a:r>
              <a:rPr lang="ru-RU" sz="1600" dirty="0" smtClean="0">
                <a:latin typeface="Times New Roman" pitchFamily="18" charset="0"/>
                <a:cs typeface="Times New Roman" pitchFamily="18" charset="0"/>
              </a:rPr>
              <a:t>.</a:t>
            </a:r>
          </a:p>
          <a:p>
            <a:pPr marL="0" indent="0" algn="just" eaLnBrk="1" hangingPunct="1">
              <a:lnSpc>
                <a:spcPct val="80000"/>
              </a:lnSpc>
              <a:buNone/>
            </a:pPr>
            <a:endParaRPr lang="uk-UA" sz="1600" dirty="0" smtClean="0">
              <a:latin typeface="Times New Roman" pitchFamily="18" charset="0"/>
              <a:cs typeface="Times New Roman" pitchFamily="18" charset="0"/>
            </a:endParaRPr>
          </a:p>
          <a:p>
            <a:pPr algn="just" eaLnBrk="1" hangingPunct="1">
              <a:lnSpc>
                <a:spcPct val="80000"/>
              </a:lnSpc>
            </a:pPr>
            <a:r>
              <a:rPr lang="uk-UA" sz="1600" dirty="0" smtClean="0">
                <a:latin typeface="Times New Roman" pitchFamily="18" charset="0"/>
                <a:cs typeface="Times New Roman" pitchFamily="18" charset="0"/>
              </a:rPr>
              <a:t>     В програмі </a:t>
            </a:r>
            <a:r>
              <a:rPr lang="ru-RU" sz="1600" dirty="0" smtClean="0">
                <a:latin typeface="Times New Roman" pitchFamily="18" charset="0"/>
                <a:cs typeface="Times New Roman" pitchFamily="18" charset="0"/>
              </a:rPr>
              <a:t>ІПК </a:t>
            </a:r>
            <a:r>
              <a:rPr lang="ru-RU" sz="1600" dirty="0">
                <a:latin typeface="Times New Roman" pitchFamily="18" charset="0"/>
                <a:cs typeface="Times New Roman" pitchFamily="18" charset="0"/>
              </a:rPr>
              <a:t>«</a:t>
            </a:r>
            <a:r>
              <a:rPr lang="ru-RU" sz="1600" dirty="0" err="1">
                <a:latin typeface="Times New Roman" pitchFamily="18" charset="0"/>
                <a:cs typeface="Times New Roman" pitchFamily="18" charset="0"/>
              </a:rPr>
              <a:t>Місцеві</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бюджети</a:t>
            </a:r>
            <a:r>
              <a:rPr lang="ru-RU" sz="1600" dirty="0" smtClean="0">
                <a:latin typeface="Times New Roman" pitchFamily="18" charset="0"/>
                <a:cs typeface="Times New Roman" pitchFamily="18" charset="0"/>
              </a:rPr>
              <a:t>» </a:t>
            </a:r>
            <a:r>
              <a:rPr lang="uk-UA" sz="1600" dirty="0" smtClean="0">
                <a:latin typeface="Times New Roman" pitchFamily="18" charset="0"/>
                <a:cs typeface="Times New Roman" pitchFamily="18" charset="0"/>
              </a:rPr>
              <a:t>(рівня розпорядника бюджетних коштів) готувались паспорти бюджетних програм, зміни до них, бюджетні запити, кошториси, плани асигнувань, проводився аналіз фінансування, залишків фінансування, пропозиції на фінансування. Щоденно готувались юридичні та фінансові зобов’язання, платіжні доручення .</a:t>
            </a:r>
          </a:p>
          <a:p>
            <a:pPr marL="0" indent="0" algn="just" eaLnBrk="1" hangingPunct="1">
              <a:lnSpc>
                <a:spcPct val="80000"/>
              </a:lnSpc>
              <a:buNone/>
            </a:pPr>
            <a:endParaRPr lang="uk-UA" sz="1600" dirty="0" smtClean="0">
              <a:latin typeface="Times New Roman" pitchFamily="18" charset="0"/>
              <a:cs typeface="Times New Roman" pitchFamily="18" charset="0"/>
            </a:endParaRPr>
          </a:p>
          <a:p>
            <a:pPr algn="just" eaLnBrk="1" hangingPunct="1">
              <a:lnSpc>
                <a:spcPct val="80000"/>
              </a:lnSpc>
            </a:pPr>
            <a:r>
              <a:rPr lang="uk-UA" sz="1600" dirty="0" smtClean="0">
                <a:latin typeface="Times New Roman" pitchFamily="18" charset="0"/>
                <a:cs typeface="Times New Roman" pitchFamily="18" charset="0"/>
              </a:rPr>
              <a:t>     В програмах “Медок”, “Є-звітність”, “Є-</a:t>
            </a:r>
            <a:r>
              <a:rPr lang="en-US" sz="1600" dirty="0" smtClean="0">
                <a:latin typeface="Times New Roman" pitchFamily="18" charset="0"/>
                <a:cs typeface="Times New Roman" pitchFamily="18" charset="0"/>
              </a:rPr>
              <a:t>data</a:t>
            </a:r>
            <a:r>
              <a:rPr lang="uk-UA"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DATA.GOV.UA</a:t>
            </a:r>
            <a:r>
              <a:rPr lang="uk-UA" sz="1600" dirty="0" smtClean="0">
                <a:latin typeface="Times New Roman" pitchFamily="18" charset="0"/>
                <a:cs typeface="Times New Roman" pitchFamily="18" charset="0"/>
              </a:rPr>
              <a:t>” , “ </a:t>
            </a:r>
            <a:r>
              <a:rPr lang="en-US" sz="1600" dirty="0" smtClean="0">
                <a:latin typeface="Times New Roman" pitchFamily="18" charset="0"/>
                <a:cs typeface="Times New Roman" pitchFamily="18" charset="0"/>
              </a:rPr>
              <a:t>UA </a:t>
            </a:r>
            <a:r>
              <a:rPr lang="uk-UA" sz="1600" dirty="0" smtClean="0">
                <a:latin typeface="Times New Roman" pitchFamily="18" charset="0"/>
                <a:cs typeface="Times New Roman" pitchFamily="18" charset="0"/>
              </a:rPr>
              <a:t>бюджет”</a:t>
            </a:r>
            <a:r>
              <a:rPr lang="en-US" sz="1600" dirty="0" smtClean="0">
                <a:latin typeface="Times New Roman" pitchFamily="18" charset="0"/>
                <a:cs typeface="Times New Roman" pitchFamily="18" charset="0"/>
              </a:rPr>
              <a:t> </a:t>
            </a:r>
            <a:r>
              <a:rPr lang="uk-UA" sz="1600" dirty="0" smtClean="0">
                <a:latin typeface="Times New Roman" pitchFamily="18" charset="0"/>
                <a:cs typeface="Times New Roman" pitchFamily="18" charset="0"/>
              </a:rPr>
              <a:t>проводилась робота по підготовці та поданню звітності. </a:t>
            </a:r>
          </a:p>
          <a:p>
            <a:pPr algn="just" eaLnBrk="1" hangingPunct="1">
              <a:lnSpc>
                <a:spcPct val="80000"/>
              </a:lnSpc>
            </a:pPr>
            <a:endParaRPr lang="uk-UA" sz="1600" dirty="0" smtClean="0">
              <a:latin typeface="Times New Roman" pitchFamily="18" charset="0"/>
              <a:cs typeface="Times New Roman" pitchFamily="18" charset="0"/>
            </a:endParaRPr>
          </a:p>
          <a:p>
            <a:pPr algn="just" eaLnBrk="1" hangingPunct="1">
              <a:lnSpc>
                <a:spcPct val="80000"/>
              </a:lnSpc>
            </a:pPr>
            <a:endParaRPr lang="uk-UA"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69166" y="320676"/>
            <a:ext cx="7127033" cy="668370"/>
          </a:xfrm>
        </p:spPr>
        <p:txBody>
          <a:bodyPr>
            <a:normAutofit fontScale="90000"/>
          </a:bodyPr>
          <a:lstStyle/>
          <a:p>
            <a:r>
              <a:rPr lang="uk-UA" sz="4400" cap="none" dirty="0" smtClean="0"/>
              <a:t>       </a:t>
            </a:r>
            <a:r>
              <a:rPr lang="uk-UA" sz="4000" cap="none" dirty="0" smtClean="0">
                <a:latin typeface="Times New Roman" pitchFamily="18" charset="0"/>
                <a:cs typeface="Times New Roman" pitchFamily="18" charset="0"/>
              </a:rPr>
              <a:t>Організаційна робота</a:t>
            </a:r>
            <a:endParaRPr lang="ru-RU" dirty="0"/>
          </a:p>
        </p:txBody>
      </p:sp>
      <p:sp>
        <p:nvSpPr>
          <p:cNvPr id="3" name="Содержимое 2"/>
          <p:cNvSpPr>
            <a:spLocks noGrp="1"/>
          </p:cNvSpPr>
          <p:nvPr>
            <p:ph idx="1"/>
          </p:nvPr>
        </p:nvSpPr>
        <p:spPr>
          <a:xfrm>
            <a:off x="494522" y="1091682"/>
            <a:ext cx="7201678" cy="5364681"/>
          </a:xfrm>
        </p:spPr>
        <p:txBody>
          <a:bodyPr/>
          <a:lstStyle/>
          <a:p>
            <a:pPr algn="just" eaLnBrk="1" hangingPunct="1">
              <a:lnSpc>
                <a:spcPct val="80000"/>
              </a:lnSpc>
            </a:pPr>
            <a:r>
              <a:rPr lang="uk-UA" sz="1600" dirty="0" smtClean="0">
                <a:latin typeface="Times New Roman" pitchFamily="18" charset="0"/>
                <a:cs typeface="Times New Roman" pitchFamily="18" charset="0"/>
              </a:rPr>
              <a:t>     Перевірялись звіти бюджетних установ про надходження та використання коштів загального та спеціального фондів, звітів про заборгованість бюджетних установ, звітів про фінансові результати, балансів бюджетних установ</a:t>
            </a:r>
            <a:r>
              <a:rPr lang="en-US" sz="1600" dirty="0" smtClean="0">
                <a:latin typeface="Times New Roman" pitchFamily="18" charset="0"/>
                <a:cs typeface="Times New Roman" pitchFamily="18" charset="0"/>
              </a:rPr>
              <a:t>,</a:t>
            </a:r>
            <a:r>
              <a:rPr lang="uk-UA" sz="1600" dirty="0" smtClean="0">
                <a:latin typeface="Times New Roman" pitchFamily="18" charset="0"/>
                <a:cs typeface="Times New Roman" pitchFamily="18" charset="0"/>
              </a:rPr>
              <a:t>пояснювальних записок.</a:t>
            </a:r>
          </a:p>
          <a:p>
            <a:pPr marL="0" indent="0" algn="just" eaLnBrk="1" hangingPunct="1">
              <a:lnSpc>
                <a:spcPct val="80000"/>
              </a:lnSpc>
              <a:buNone/>
            </a:pPr>
            <a:endParaRPr lang="uk-UA" sz="1600" dirty="0" smtClean="0">
              <a:latin typeface="Times New Roman" pitchFamily="18" charset="0"/>
              <a:cs typeface="Times New Roman" pitchFamily="18" charset="0"/>
            </a:endParaRPr>
          </a:p>
          <a:p>
            <a:pPr algn="just" eaLnBrk="1" hangingPunct="1">
              <a:lnSpc>
                <a:spcPct val="80000"/>
              </a:lnSpc>
            </a:pPr>
            <a:r>
              <a:rPr lang="uk-UA" sz="1600" dirty="0" smtClean="0">
                <a:latin typeface="Times New Roman" pitchFamily="18" charset="0"/>
                <a:cs typeface="Times New Roman" pitchFamily="18" charset="0"/>
              </a:rPr>
              <a:t>     Здійснювалась підготовка та подання щоквартальної  інформації про стан гарантованих боргів КП  ВКГ “ </a:t>
            </a:r>
            <a:r>
              <a:rPr lang="uk-UA" sz="1600" dirty="0" err="1" smtClean="0">
                <a:latin typeface="Times New Roman" pitchFamily="18" charset="0"/>
                <a:cs typeface="Times New Roman" pitchFamily="18" charset="0"/>
              </a:rPr>
              <a:t>Бориспільводоканал</a:t>
            </a:r>
            <a:r>
              <a:rPr lang="uk-UA" sz="1600" dirty="0" smtClean="0">
                <a:latin typeface="Times New Roman" pitchFamily="18" charset="0"/>
                <a:cs typeface="Times New Roman" pitchFamily="18" charset="0"/>
              </a:rPr>
              <a:t> ”  до Бориспільського управління Державної казначейської служби Київської області  та Департамент боргової політики Міністерства фінансів України.</a:t>
            </a:r>
          </a:p>
          <a:p>
            <a:pPr marL="0" indent="0" algn="just" eaLnBrk="1" hangingPunct="1">
              <a:lnSpc>
                <a:spcPct val="80000"/>
              </a:lnSpc>
              <a:buNone/>
            </a:pPr>
            <a:endParaRPr lang="uk-UA" sz="1600" dirty="0" smtClean="0">
              <a:latin typeface="Times New Roman" pitchFamily="18" charset="0"/>
              <a:cs typeface="Times New Roman" pitchFamily="18" charset="0"/>
            </a:endParaRPr>
          </a:p>
          <a:p>
            <a:pPr algn="just" eaLnBrk="1" hangingPunct="1">
              <a:lnSpc>
                <a:spcPct val="80000"/>
              </a:lnSpc>
            </a:pPr>
            <a:r>
              <a:rPr lang="uk-UA" sz="1600" dirty="0" smtClean="0">
                <a:latin typeface="Times New Roman" pitchFamily="18" charset="0"/>
                <a:cs typeface="Times New Roman" pitchFamily="18" charset="0"/>
              </a:rPr>
              <a:t>     Щомісячно готувалась інформація про використання розпорядниками бюджетних коштів  та аналіз причин невикористання коштів.</a:t>
            </a:r>
          </a:p>
          <a:p>
            <a:pPr marL="0" indent="0" algn="just" eaLnBrk="1" hangingPunct="1">
              <a:lnSpc>
                <a:spcPct val="80000"/>
              </a:lnSpc>
              <a:buNone/>
            </a:pPr>
            <a:endParaRPr lang="uk-UA" sz="1600" dirty="0" smtClean="0">
              <a:latin typeface="Times New Roman" pitchFamily="18" charset="0"/>
              <a:cs typeface="Times New Roman" pitchFamily="18" charset="0"/>
            </a:endParaRPr>
          </a:p>
          <a:p>
            <a:pPr algn="just" eaLnBrk="1" hangingPunct="1">
              <a:lnSpc>
                <a:spcPct val="80000"/>
              </a:lnSpc>
            </a:pPr>
            <a:r>
              <a:rPr lang="uk-UA" sz="1600" dirty="0" smtClean="0">
                <a:latin typeface="Times New Roman" pitchFamily="18" charset="0"/>
                <a:cs typeface="Times New Roman" pitchFamily="18" charset="0"/>
              </a:rPr>
              <a:t>     Розроблено і затверджено «Інструкція з підготовки бюджетних запитів до проекту бюджету Бориспільської міської територіальної громади на 2023 рік».</a:t>
            </a:r>
          </a:p>
          <a:p>
            <a:pPr marL="0" indent="0" algn="just" eaLnBrk="1" hangingPunct="1">
              <a:lnSpc>
                <a:spcPct val="80000"/>
              </a:lnSpc>
              <a:buNone/>
            </a:pPr>
            <a:endParaRPr lang="uk-UA" sz="1600" dirty="0" smtClean="0">
              <a:latin typeface="Times New Roman" pitchFamily="18" charset="0"/>
              <a:cs typeface="Times New Roman" pitchFamily="18" charset="0"/>
            </a:endParaRPr>
          </a:p>
          <a:p>
            <a:pPr algn="just" eaLnBrk="1" hangingPunct="1">
              <a:lnSpc>
                <a:spcPct val="80000"/>
              </a:lnSpc>
            </a:pPr>
            <a:r>
              <a:rPr lang="uk-UA" sz="1600" dirty="0" smtClean="0">
                <a:latin typeface="Times New Roman" pitchFamily="18" charset="0"/>
                <a:cs typeface="Times New Roman" pitchFamily="18" charset="0"/>
              </a:rPr>
              <a:t>     Постійно надавались консультації щодо планування видатків, заповнення бюджетних запитів, паспортів бюджетних програм за програмно-цільовим методом, ведення бухгалтерського обліку та звітності  головним розпорядникам.</a:t>
            </a:r>
            <a:endParaRPr lang="ru-RU" sz="16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0"/>
            <a:lum/>
          </a:blip>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57224" y="0"/>
            <a:ext cx="7772400" cy="1470025"/>
          </a:xfrm>
          <a:gradFill>
            <a:gsLst>
              <a:gs pos="0">
                <a:schemeClr val="accent3">
                  <a:lumMod val="40000"/>
                  <a:lumOff val="60000"/>
                </a:schemeClr>
              </a:gs>
              <a:gs pos="46000">
                <a:schemeClr val="accent3">
                  <a:lumMod val="95000"/>
                  <a:lumOff val="5000"/>
                  <a:alpha val="71000"/>
                </a:schemeClr>
              </a:gs>
              <a:gs pos="100000">
                <a:schemeClr val="accent3">
                  <a:lumMod val="60000"/>
                  <a:alpha val="50000"/>
                </a:schemeClr>
              </a:gs>
            </a:gsLst>
            <a:lin ang="2700000" scaled="1"/>
          </a:gradFill>
        </p:spPr>
        <p:txBody>
          <a:bodyPr anchor="t">
            <a:normAutofit/>
          </a:bodyPr>
          <a:lstStyle/>
          <a:p>
            <a:pPr algn="ctr"/>
            <a:r>
              <a:rPr lang="uk-UA" sz="2500" cap="none" dirty="0" smtClean="0">
                <a:solidFill>
                  <a:srgbClr val="064762"/>
                </a:solidFill>
                <a:latin typeface="Georgia" pitchFamily="18" charset="0"/>
              </a:rPr>
              <a:t>ПОТОКИ ВХІДНОЇ ПОШТИ </a:t>
            </a:r>
            <a:br>
              <a:rPr lang="uk-UA" sz="2500" cap="none" dirty="0" smtClean="0">
                <a:solidFill>
                  <a:srgbClr val="064762"/>
                </a:solidFill>
                <a:latin typeface="Georgia" pitchFamily="18" charset="0"/>
              </a:rPr>
            </a:br>
            <a:r>
              <a:rPr lang="uk-UA" sz="2500" cap="none" dirty="0" smtClean="0">
                <a:solidFill>
                  <a:srgbClr val="064762"/>
                </a:solidFill>
                <a:latin typeface="Georgia" pitchFamily="18" charset="0"/>
              </a:rPr>
              <a:t>за 9 місяців 2022 року (251 одиницю)</a:t>
            </a:r>
            <a:endParaRPr lang="ru-RU" sz="2500" cap="none" dirty="0">
              <a:solidFill>
                <a:srgbClr val="064762"/>
              </a:solidFill>
              <a:latin typeface="Georgia" pitchFamily="18" charset="0"/>
            </a:endParaRPr>
          </a:p>
        </p:txBody>
      </p:sp>
      <p:graphicFrame>
        <p:nvGraphicFramePr>
          <p:cNvPr id="4" name="Диаграмма 3"/>
          <p:cNvGraphicFramePr/>
          <p:nvPr>
            <p:extLst>
              <p:ext uri="{D42A27DB-BD31-4B8C-83A1-F6EECF244321}">
                <p14:modId xmlns:p14="http://schemas.microsoft.com/office/powerpoint/2010/main" val="936745126"/>
              </p:ext>
            </p:extLst>
          </p:nvPr>
        </p:nvGraphicFramePr>
        <p:xfrm>
          <a:off x="357158" y="1571612"/>
          <a:ext cx="8429684" cy="403226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
  <TotalTime>5377</TotalTime>
  <Words>1487</Words>
  <Application>Microsoft Office PowerPoint</Application>
  <PresentationFormat>Экран (4:3)</PresentationFormat>
  <Paragraphs>109</Paragraphs>
  <Slides>15</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Изящная</vt:lpstr>
      <vt:lpstr> ЗВІТ ПРО РОБОТУ ФІНАНСОВОГО УПРАВЛІННЯ ВИКОНАВЧОГО КОМІТЕТУ БОРИСПІЛЬСЬКОЇ МІСЬКОЇ РАДИ  за 9 місяців 2022 року</vt:lpstr>
      <vt:lpstr>Презентация PowerPoint</vt:lpstr>
      <vt:lpstr>АНАЛІТИЧНА РОБОТА </vt:lpstr>
      <vt:lpstr>АНАЛІТИЧНА РОБОТА</vt:lpstr>
      <vt:lpstr>ОРГАНІЗАЦІЙНА РОБОТА</vt:lpstr>
      <vt:lpstr>            Організаційна робота</vt:lpstr>
      <vt:lpstr> Організаційна робота</vt:lpstr>
      <vt:lpstr>       Організаційна робота</vt:lpstr>
      <vt:lpstr>ПОТОКИ ВХІДНОЇ ПОШТИ  за 9 місяців 2022 року (251 одиницю)</vt:lpstr>
      <vt:lpstr>взаємодія з іншими  учасниками бюджетного  процесу</vt:lpstr>
      <vt:lpstr>Основні показники поточної роботи фінансового  управління за 9 місяців 2022 року</vt:lpstr>
      <vt:lpstr>Основні показники поточної роботи фінансового  управління за 9 місяців 2022 року</vt:lpstr>
      <vt:lpstr>Основні показники поточної роботи фінансового  управління за 9 місяців 2022 року</vt:lpstr>
      <vt:lpstr>Основні показники поточної роботи фінансового  управління за 9 місяців 2022 року</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Департамент фінансів</dc:title>
  <dc:creator>aoi-lena</dc:creator>
  <cp:lastModifiedBy>Fin</cp:lastModifiedBy>
  <cp:revision>503</cp:revision>
  <cp:lastPrinted>2022-10-26T11:28:25Z</cp:lastPrinted>
  <dcterms:created xsi:type="dcterms:W3CDTF">2016-01-14T07:55:43Z</dcterms:created>
  <dcterms:modified xsi:type="dcterms:W3CDTF">2022-10-26T11:29:26Z</dcterms:modified>
</cp:coreProperties>
</file>