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0" r:id="rId3"/>
    <p:sldId id="259" r:id="rId4"/>
    <p:sldId id="260" r:id="rId5"/>
    <p:sldId id="288" r:id="rId6"/>
    <p:sldId id="281" r:id="rId7"/>
    <p:sldId id="301" r:id="rId8"/>
    <p:sldId id="282" r:id="rId9"/>
    <p:sldId id="263" r:id="rId10"/>
    <p:sldId id="266" r:id="rId11"/>
    <p:sldId id="283" r:id="rId12"/>
    <p:sldId id="273" r:id="rId13"/>
    <p:sldId id="272" r:id="rId14"/>
    <p:sldId id="275" r:id="rId15"/>
    <p:sldId id="276" r:id="rId16"/>
    <p:sldId id="284" r:id="rId17"/>
    <p:sldId id="285" r:id="rId18"/>
    <p:sldId id="286" r:id="rId19"/>
    <p:sldId id="293" r:id="rId20"/>
    <p:sldId id="296" r:id="rId21"/>
    <p:sldId id="295" r:id="rId22"/>
    <p:sldId id="297" r:id="rId23"/>
    <p:sldId id="298" r:id="rId24"/>
    <p:sldId id="299" r:id="rId25"/>
    <p:sldId id="294" r:id="rId26"/>
    <p:sldId id="300" r:id="rId27"/>
    <p:sldId id="287" r:id="rId28"/>
    <p:sldId id="277" r:id="rId29"/>
    <p:sldId id="291" r:id="rId30"/>
    <p:sldId id="292" r:id="rId31"/>
    <p:sldId id="278" r:id="rId32"/>
    <p:sldId id="265" r:id="rId33"/>
  </p:sldIdLst>
  <p:sldSz cx="12192000" cy="6858000"/>
  <p:notesSz cx="6761163" cy="99425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1EDF7"/>
    <a:srgbClr val="CCFFCC"/>
    <a:srgbClr val="ACFB71"/>
    <a:srgbClr val="CC99FF"/>
    <a:srgbClr val="CCFF66"/>
    <a:srgbClr val="649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6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2025\&#1075;&#1088;&#1072;&#1092;&#1110;&#1082;&#108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ДОХОДИ</a:t>
            </a:r>
          </a:p>
        </c:rich>
      </c:tx>
      <c:layout>
        <c:manualLayout>
          <c:xMode val="edge"/>
          <c:yMode val="edge"/>
          <c:x val="0.44004742765893939"/>
          <c:y val="7.0437295044402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0000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Лист1!$B$20</c:f>
              <c:strCache>
                <c:ptCount val="1"/>
                <c:pt idx="0">
                  <c:v>в тому числі ПДФО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4AB35EC2-9EE7-40CE-9D55-219EAEBA0673}" type="VALUE">
                      <a:rPr lang="uk-UA" smtClean="0"/>
                      <a:pPr/>
                      <a:t>[ЗНАЧЕНИЕ]</a:t>
                    </a:fld>
                    <a:r>
                      <a:rPr lang="uk-UA" smtClean="0"/>
                      <a:t> млн грн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C818CB6-5E49-449A-B2E4-E35C0BFC6A14}" type="VALUE">
                      <a:rPr lang="uk-UA" smtClean="0"/>
                      <a:pPr/>
                      <a:t>[ЗНАЧЕНИЕ]</a:t>
                    </a:fld>
                    <a:r>
                      <a:rPr lang="uk-UA" smtClean="0"/>
                      <a:t> млн грн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Лист1!$C$19:$D$19</c:f>
              <c:strCache>
                <c:ptCount val="2"/>
                <c:pt idx="0">
                  <c:v>2024 рік</c:v>
                </c:pt>
                <c:pt idx="1">
                  <c:v>2025 рік</c:v>
                </c:pt>
              </c:strCache>
            </c:strRef>
          </c:cat>
          <c:val>
            <c:numRef>
              <c:f>Лист1!$C$20:$D$20</c:f>
              <c:numCache>
                <c:formatCode>General</c:formatCode>
                <c:ptCount val="2"/>
                <c:pt idx="0">
                  <c:v>580.9</c:v>
                </c:pt>
                <c:pt idx="1">
                  <c:v>721</c:v>
                </c:pt>
              </c:numCache>
            </c:numRef>
          </c:val>
        </c:ser>
        <c:ser>
          <c:idx val="1"/>
          <c:order val="1"/>
          <c:tx>
            <c:strRef>
              <c:f>Лист1!$B$21</c:f>
              <c:strCache>
                <c:ptCount val="1"/>
                <c:pt idx="0">
                  <c:v>Доходи</c:v>
                </c:pt>
              </c:strCache>
            </c:strRef>
          </c:tx>
          <c:spPr>
            <a:solidFill>
              <a:srgbClr val="66FF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4206241323532623"/>
                  <c:y val="-3.7070801011868377E-3"/>
                </c:manualLayout>
              </c:layout>
              <c:tx>
                <c:rich>
                  <a:bodyPr/>
                  <a:lstStyle/>
                  <a:p>
                    <a:fld id="{C7FBA2AF-1AA9-48A1-8C0E-2C9E087EC840}" type="VALUE">
                      <a:rPr lang="uk-UA" smtClean="0"/>
                      <a:pPr/>
                      <a:t>[ЗНАЧЕНИЕ]</a:t>
                    </a:fld>
                    <a:r>
                      <a:rPr lang="uk-UA" smtClean="0"/>
                      <a:t> млн грн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7262608167855"/>
                      <c:h val="0.1049144973556093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4186244894734154"/>
                  <c:y val="0"/>
                </c:manualLayout>
              </c:layout>
              <c:tx>
                <c:rich>
                  <a:bodyPr/>
                  <a:lstStyle/>
                  <a:p>
                    <a:fld id="{D22A4392-BA04-41CA-AFB4-FB7D202709B3}" type="VALUE">
                      <a:rPr lang="uk-UA" smtClean="0"/>
                      <a:pPr/>
                      <a:t>[ЗНАЧЕНИЕ]</a:t>
                    </a:fld>
                    <a:r>
                      <a:rPr lang="uk-UA" dirty="0" smtClean="0"/>
                      <a:t> млн грн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Лист1!$C$19:$D$19</c:f>
              <c:strCache>
                <c:ptCount val="2"/>
                <c:pt idx="0">
                  <c:v>2024 рік</c:v>
                </c:pt>
                <c:pt idx="1">
                  <c:v>2025 рік</c:v>
                </c:pt>
              </c:strCache>
            </c:strRef>
          </c:cat>
          <c:val>
            <c:numRef>
              <c:f>Лист1!$C$21:$D$21</c:f>
              <c:numCache>
                <c:formatCode>General</c:formatCode>
                <c:ptCount val="2"/>
                <c:pt idx="0">
                  <c:v>1465.2</c:v>
                </c:pt>
                <c:pt idx="1">
                  <c:v>1765.6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64796296"/>
        <c:axId val="264798256"/>
      </c:barChart>
      <c:catAx>
        <c:axId val="264796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64798256"/>
        <c:crosses val="autoZero"/>
        <c:auto val="1"/>
        <c:lblAlgn val="ctr"/>
        <c:lblOffset val="100"/>
        <c:noMultiLvlLbl val="0"/>
      </c:catAx>
      <c:valAx>
        <c:axId val="264798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4796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uk-UA" sz="1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ВИДАТКИ</a:t>
            </a:r>
          </a:p>
        </c:rich>
      </c:tx>
      <c:layout>
        <c:manualLayout>
          <c:xMode val="edge"/>
          <c:yMode val="edge"/>
          <c:x val="0.41078142576909799"/>
          <c:y val="0.105649676395463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0000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Видатки</c:v>
                </c:pt>
              </c:strCache>
            </c:strRef>
          </c:tx>
          <c:spPr>
            <a:solidFill>
              <a:srgbClr val="CC99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5534090452145847"/>
                  <c:y val="6.771608537284036E-3"/>
                </c:manualLayout>
              </c:layout>
              <c:tx>
                <c:rich>
                  <a:bodyPr/>
                  <a:lstStyle/>
                  <a:p>
                    <a:fld id="{CE43BBDB-BF03-44B9-A99E-E43A659A6DDE}" type="VALUE">
                      <a:rPr lang="uk-UA" smtClean="0"/>
                      <a:pPr/>
                      <a:t>[ЗНАЧЕНИЕ]</a:t>
                    </a:fld>
                    <a:r>
                      <a:rPr lang="uk-UA" smtClean="0"/>
                      <a:t> млн грн 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2789529804695"/>
                      <c:h val="9.581637465346173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836206648946023"/>
                  <c:y val="3.3856043235069629E-3"/>
                </c:manualLayout>
              </c:layout>
              <c:tx>
                <c:rich>
                  <a:bodyPr/>
                  <a:lstStyle/>
                  <a:p>
                    <a:fld id="{5DC673DB-2C7A-4DFF-AB3F-FE078175A798}" type="VALUE">
                      <a:rPr lang="uk-UA" smtClean="0"/>
                      <a:pPr/>
                      <a:t>[ЗНАЧЕНИЕ]</a:t>
                    </a:fld>
                    <a:r>
                      <a:rPr lang="uk-UA" smtClean="0"/>
                      <a:t> млн грн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74356923421895"/>
                      <c:h val="9.5816374653461739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Лист1!$C$23:$D$23</c:f>
              <c:strCache>
                <c:ptCount val="2"/>
                <c:pt idx="0">
                  <c:v>2024 рік</c:v>
                </c:pt>
                <c:pt idx="1">
                  <c:v>2025 рік</c:v>
                </c:pt>
              </c:strCache>
            </c:strRef>
          </c:cat>
          <c:val>
            <c:numRef>
              <c:f>Лист1!$C$24:$D$24</c:f>
              <c:numCache>
                <c:formatCode>0.0</c:formatCode>
                <c:ptCount val="2"/>
                <c:pt idx="0" formatCode="General">
                  <c:v>1450.3</c:v>
                </c:pt>
                <c:pt idx="1">
                  <c:v>1784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4797080"/>
        <c:axId val="264797864"/>
      </c:barChart>
      <c:catAx>
        <c:axId val="264797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64797864"/>
        <c:crosses val="autoZero"/>
        <c:auto val="1"/>
        <c:lblAlgn val="ctr"/>
        <c:lblOffset val="100"/>
        <c:noMultiLvlLbl val="0"/>
      </c:catAx>
      <c:valAx>
        <c:axId val="264797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4797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752778421479549"/>
          <c:y val="0.3274696130660853"/>
          <c:w val="0.59564721868769066"/>
          <c:h val="0.5076680343728277"/>
        </c:manualLayout>
      </c:layout>
      <c:pie3DChart>
        <c:varyColors val="1"/>
        <c:ser>
          <c:idx val="0"/>
          <c:order val="0"/>
          <c:explosion val="26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rgbClr val="649B3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rgbClr val="3EC7F8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8.5469089181940266E-3"/>
                  <c:y val="-0.110343383045149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FDB8E83-3A7F-431F-8383-0C524E180E69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 baseline="0"/>
                      <a:t> </a:t>
                    </a:r>
                    <a:fld id="{1D58B9D1-EFD1-4A23-970C-0F4C440CEBFC}" type="VALUE">
                      <a:rPr lang="ru-RU" sz="1000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/>
                      <a:t> млн грн або 33,1 %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9464718537274935E-2"/>
                  <c:y val="-1.82398514615434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801FFB6-6442-49E8-A853-604CDA4EAFDB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/>
                      <a:t> </a:t>
                    </a:r>
                    <a:fld id="{631EC026-5C07-4ECF-B85E-EC73B8A8C0C8}" type="VALUE">
                      <a:rPr lang="ru-RU" sz="1000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/>
                      <a:t> млн грн або 0,9 %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327655073607462"/>
                  <c:y val="-3.64797029230869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3AA037-0ABA-458A-91B7-66AC798AC220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 baseline="0" dirty="0"/>
                      <a:t> </a:t>
                    </a:r>
                    <a:endParaRPr lang="ru-RU" sz="1000" baseline="0" dirty="0" smtClean="0"/>
                  </a:p>
                  <a:p>
                    <a:pPr>
                      <a:defRPr>
                        <a:solidFill>
                          <a:sysClr val="windowText" lastClr="000000"/>
                        </a:solidFill>
                      </a:defRPr>
                    </a:pPr>
                    <a:fld id="{28061846-B73D-4228-9BF4-8FDACE62EF22}" type="VALUE">
                      <a:rPr lang="ru-RU" sz="1000" baseline="0" smtClean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 dirty="0" smtClean="0"/>
                      <a:t> млн </a:t>
                    </a:r>
                    <a:r>
                      <a:rPr lang="ru-RU" sz="1000" baseline="0" dirty="0" err="1"/>
                      <a:t>грн</a:t>
                    </a:r>
                    <a:r>
                      <a:rPr lang="ru-RU" sz="1000" baseline="0" dirty="0"/>
                      <a:t> </a:t>
                    </a:r>
                    <a:r>
                      <a:rPr lang="ru-RU" sz="1000" baseline="0" dirty="0" err="1"/>
                      <a:t>або</a:t>
                    </a:r>
                    <a:r>
                      <a:rPr lang="ru-RU" sz="1000" baseline="0" dirty="0"/>
                      <a:t> 38,6 %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1.7301972033133283E-2"/>
                  <c:y val="-4.01276732153956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0BE1FF-10F0-408D-9155-5C20A1932516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 baseline="0" dirty="0"/>
                      <a:t> </a:t>
                    </a:r>
                    <a:fld id="{E9C19CED-256A-44DD-8B83-EF84D08297DB}" type="VALUE">
                      <a:rPr lang="ru-RU" sz="1000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 dirty="0"/>
                      <a:t> млн </a:t>
                    </a:r>
                    <a:r>
                      <a:rPr lang="ru-RU" sz="1000" baseline="0" dirty="0" err="1"/>
                      <a:t>грн</a:t>
                    </a:r>
                    <a:r>
                      <a:rPr lang="ru-RU" sz="1000" baseline="0" dirty="0"/>
                      <a:t> </a:t>
                    </a:r>
                    <a:r>
                      <a:rPr lang="ru-RU" sz="1000" baseline="0" dirty="0" err="1" smtClean="0"/>
                      <a:t>або</a:t>
                    </a:r>
                    <a:endParaRPr lang="ru-RU" sz="1000" baseline="0" dirty="0" smtClean="0"/>
                  </a:p>
                  <a:p>
                    <a:pPr>
                      <a:defRPr>
                        <a:solidFill>
                          <a:sysClr val="windowText" lastClr="000000"/>
                        </a:solidFill>
                      </a:defRPr>
                    </a:pPr>
                    <a:r>
                      <a:rPr lang="ru-RU" sz="1000" baseline="0" dirty="0" smtClean="0"/>
                      <a:t> </a:t>
                    </a:r>
                    <a:r>
                      <a:rPr lang="ru-RU" sz="1000" baseline="0" dirty="0"/>
                      <a:t>1,7 %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1843076439598211E-2"/>
                  <c:y val="-7.32233775214237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C36916-2460-4692-B15C-A0C51127B824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 baseline="0" dirty="0"/>
                      <a:t> </a:t>
                    </a:r>
                    <a:fld id="{56B2DA5E-C64B-4209-990C-3050BB209A72}" type="VALUE">
                      <a:rPr lang="ru-RU" sz="1000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 dirty="0"/>
                      <a:t> млн </a:t>
                    </a:r>
                    <a:r>
                      <a:rPr lang="ru-RU" sz="1000" baseline="0" dirty="0" err="1"/>
                      <a:t>грн</a:t>
                    </a:r>
                    <a:r>
                      <a:rPr lang="ru-RU" sz="1000" baseline="0" dirty="0"/>
                      <a:t> </a:t>
                    </a:r>
                    <a:r>
                      <a:rPr lang="ru-RU" sz="1000" baseline="0" dirty="0" err="1"/>
                      <a:t>або</a:t>
                    </a:r>
                    <a:r>
                      <a:rPr lang="ru-RU" sz="1000" baseline="0" dirty="0"/>
                      <a:t> 24,7 %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3.2441197562124893E-2"/>
                  <c:y val="-5.10715840923218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F31347E-1484-4338-9764-7885E3873AE5}" type="CATEGORYNAME">
                      <a:rPr lang="ru-RU" sz="100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[ИМЯ КАТЕГОРИИ]</a:t>
                    </a:fld>
                    <a:r>
                      <a:rPr lang="ru-RU" sz="1000" baseline="0"/>
                      <a:t> </a:t>
                    </a:r>
                    <a:fld id="{A8E4393D-82CA-4566-AD12-05D7D1FB357E}" type="VALUE">
                      <a:rPr lang="ru-RU" sz="1000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[ЗНАЧЕНИЕ]</a:t>
                    </a:fld>
                    <a:r>
                      <a:rPr lang="ru-RU" sz="1000" baseline="0"/>
                      <a:t> млн грн або 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Лист1!$B$3:$B$8</c:f>
              <c:strCache>
                <c:ptCount val="6"/>
                <c:pt idx="0">
                  <c:v>Харчова промисловість</c:v>
                </c:pt>
                <c:pt idx="1">
                  <c:v>Будівництво мереж стільникового радіотелефонного зв'язку</c:v>
                </c:pt>
                <c:pt idx="2">
                  <c:v>Будівництво об'єктів торгівлі та складського господарства</c:v>
                </c:pt>
                <c:pt idx="3">
                  <c:v>Будівництво об'єктів дорожнього сервісу</c:v>
                </c:pt>
                <c:pt idx="4">
                  <c:v>Будівництво багатоповерхового та садибного житла</c:v>
                </c:pt>
                <c:pt idx="5">
                  <c:v>Інші</c:v>
                </c:pt>
              </c:strCache>
            </c:strRef>
          </c:cat>
          <c:val>
            <c:numRef>
              <c:f>Лист1!$C$3:$C$8</c:f>
              <c:numCache>
                <c:formatCode>General</c:formatCode>
                <c:ptCount val="6"/>
                <c:pt idx="0">
                  <c:v>309.8</c:v>
                </c:pt>
                <c:pt idx="1">
                  <c:v>8.6</c:v>
                </c:pt>
                <c:pt idx="2">
                  <c:v>361.9</c:v>
                </c:pt>
                <c:pt idx="3">
                  <c:v>16.399999999999999</c:v>
                </c:pt>
                <c:pt idx="4">
                  <c:v>231.3</c:v>
                </c:pt>
                <c:pt idx="5">
                  <c:v>9.3000000000000007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924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205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329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1035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385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690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568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725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058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475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F0821-077F-4310-AD0D-36FA5468CAED}" type="datetimeFigureOut">
              <a:rPr lang="uk-UA" smtClean="0"/>
              <a:t>13.03.2026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19D6E-547C-4441-B55C-C1D715E502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751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borispol-rada.gov.ua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4.png"/><Relationship Id="rId7" Type="http://schemas.openxmlformats.org/officeDocument/2006/relationships/image" Target="../media/image117.png"/><Relationship Id="rId2" Type="http://schemas.openxmlformats.org/officeDocument/2006/relationships/hyperlink" Target="https://borispol-rada.gov.u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e-mail:%20inf@borispol-rada.gov.ua" TargetMode="External"/><Relationship Id="rId5" Type="http://schemas.openxmlformats.org/officeDocument/2006/relationships/image" Target="../media/image116.png"/><Relationship Id="rId4" Type="http://schemas.openxmlformats.org/officeDocument/2006/relationships/image" Target="../media/image1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006" y="1475692"/>
            <a:ext cx="6995993" cy="5015412"/>
          </a:xfrm>
          <a:prstGeom prst="rect">
            <a:avLst/>
          </a:prstGeom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0" y="8911"/>
            <a:ext cx="12192000" cy="366713"/>
          </a:xfrm>
          <a:prstGeom prst="rect">
            <a:avLst/>
          </a:prstGeom>
          <a:solidFill>
            <a:srgbClr val="ACFB7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altLang="uk-UA" b="1" dirty="0"/>
              <a:t>ВИКОНАВЧИЙ КОМІТЕТ БОРИСПІЛЬСЬКОЇ МІСЬКОЇ РАДИ</a:t>
            </a:r>
            <a:endParaRPr lang="ru-RU" altLang="uk-UA" b="1" dirty="0"/>
          </a:p>
        </p:txBody>
      </p:sp>
      <p:pic>
        <p:nvPicPr>
          <p:cNvPr id="8" name="Picture 11" descr="Герб-Бориспол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731" y="542240"/>
            <a:ext cx="731740" cy="81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6491104"/>
            <a:ext cx="12192000" cy="366713"/>
          </a:xfrm>
          <a:prstGeom prst="rect">
            <a:avLst/>
          </a:prstGeom>
          <a:solidFill>
            <a:srgbClr val="ACFB7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uk-UA" b="1" dirty="0" smtClean="0">
                <a:solidFill>
                  <a:srgbClr val="0070C0"/>
                </a:solidFill>
                <a:hlinkClick r:id="rId4"/>
              </a:rPr>
              <a:t>https://borispol-rada.gov.ua</a:t>
            </a:r>
            <a:r>
              <a:rPr lang="uk-UA" altLang="uk-UA" b="1" dirty="0" smtClean="0">
                <a:solidFill>
                  <a:srgbClr val="0070C0"/>
                </a:solidFill>
              </a:rPr>
              <a:t> </a:t>
            </a:r>
            <a:endParaRPr lang="ru-RU" altLang="uk-UA" b="1" dirty="0"/>
          </a:p>
        </p:txBody>
      </p:sp>
      <p:pic>
        <p:nvPicPr>
          <p:cNvPr id="10" name="Google Shape;418;g30fc0089608_1_3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475693"/>
            <a:ext cx="7673419" cy="50154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2248" y="2397904"/>
            <a:ext cx="4311511" cy="26918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Звіт 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секретаря Бориспільської міської ради 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ВЛАДИСЛАВА БАЙЧАСА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 діяльність виконавчих органів ради за 2025 рік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Охорона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34650" y="676656"/>
            <a:ext cx="6345444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uk-UA" altLang="ru-RU" sz="15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Фінансування закладів охорони </a:t>
            </a:r>
            <a:r>
              <a:rPr lang="uk-UA" altLang="ru-RU" sz="1500" b="1" u="sng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altLang="ru-RU" sz="15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150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– 101,2 млн грн:</a:t>
            </a:r>
            <a:endParaRPr lang="uk-UA" altLang="ru-RU" sz="1500" b="1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altLang="ru-RU" sz="13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КНП “Бориспільський міський центр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первинної </a:t>
            </a:r>
            <a:endParaRPr lang="en-US" alt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медико-санітарної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допомоги”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амбулаторій                 </a:t>
            </a:r>
          </a:p>
          <a:p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загальної практики сімейної медицини)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sz="12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4,8 </a:t>
            </a:r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ru-RU" sz="12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k-UA" altLang="ru-RU" sz="1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k-UA" alt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КНП “Бориспільський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стоматологічний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центр”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 </a:t>
            </a:r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ru-RU" sz="12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1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alt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КНП “Бориспільська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багатопрофільна лікарня </a:t>
            </a:r>
          </a:p>
          <a:p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інтенсивного лікування”</a:t>
            </a:r>
            <a:r>
              <a:rPr lang="en-US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95,7 </a:t>
            </a:r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altLang="ru-RU" sz="12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 них:</a:t>
            </a:r>
          </a:p>
          <a:p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74,9 млн грн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кошти міського бюджету, </a:t>
            </a:r>
          </a:p>
          <a:p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20,7 млн грн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кошти бюджетів громад-співзасновників, </a:t>
            </a:r>
          </a:p>
          <a:p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96,0 </a:t>
            </a:r>
            <a:r>
              <a:rPr lang="uk-UA" alt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кошти  державного бюджету.</a:t>
            </a:r>
            <a:endParaRPr lang="uk-UA" alt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4650" y="3415867"/>
            <a:ext cx="656664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500" b="1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мешканців громади – 9,0 млн грн:</a:t>
            </a:r>
          </a:p>
          <a:p>
            <a:endParaRPr lang="uk-UA" altLang="ru-RU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езоплатний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та пільговий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відпуск лікарських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засобів окремим 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категоріям жителів громади 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 суму</a:t>
            </a:r>
            <a:r>
              <a:rPr lang="uk-UA" altLang="ru-RU" sz="1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7,2 </a:t>
            </a:r>
            <a:r>
              <a:rPr lang="uk-UA" alt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ідшкодування вартості ліків для пацієнтів, яким проводиться </a:t>
            </a:r>
            <a:r>
              <a:rPr lang="uk-UA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бікарбонатний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гемодіаліз – </a:t>
            </a:r>
            <a:r>
              <a:rPr lang="uk-UA" alt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0,8 млн грн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безкоштовні медичні вироби для дорослих та дітей з особливими потребами –</a:t>
            </a:r>
            <a:r>
              <a:rPr lang="uk-UA" altLang="ru-RU" sz="1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0,7 млн грн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безкоштовні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стоматологічні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послуги учасникам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бойових дій, звільненим з полону та особам з інвалідністю внаслідок війни, які зареєстровані та/або фактично проживають у громаді – </a:t>
            </a:r>
            <a:r>
              <a:rPr lang="uk-UA" sz="12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309,1 тис грн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uk-UA" altLang="ru-RU" sz="1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відшкодування вартості послуг діагностичної візуалізації з КТ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33 пацієнтів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 підозрою на туберкульоз та пацієнтів, хворих на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туберкульоз – </a:t>
            </a:r>
            <a:r>
              <a:rPr lang="uk-UA" altLang="ru-RU" sz="1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38,0 </a:t>
            </a:r>
            <a:r>
              <a:rPr lang="uk-UA" altLang="ru-RU" sz="12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altLang="ru-RU" sz="1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636" y="1079271"/>
            <a:ext cx="5274821" cy="35156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71765" y="4755528"/>
            <a:ext cx="47243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Підписано Меморандум про співпрацю між КНП 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«Бориспільська багатопрофільна лікарня інтенсивного лікування» та 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ДНП 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«Інститут серця МОЗ України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спрямований 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наукову, практичну, діагностичну, консультаційну 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підтримку комунальних 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медичних закладів громади з Інститутом серцям щодо пацієнтів, у лікуванні яких не можна зволікати.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72529"/>
              </p:ext>
            </p:extLst>
          </p:nvPr>
        </p:nvGraphicFramePr>
        <p:xfrm>
          <a:off x="180642" y="2091395"/>
          <a:ext cx="5958578" cy="4554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Інвестиційна діяльність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185" y="4498668"/>
            <a:ext cx="3643730" cy="2041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13" y="3956656"/>
            <a:ext cx="2577100" cy="19328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6921" y="838538"/>
            <a:ext cx="6453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Підприємствами, організаціями, установами різних форм власності в економіку громади залучено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937,3 млн грн 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інвестицій:</a:t>
            </a:r>
          </a:p>
          <a:p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378716" y="2840755"/>
            <a:ext cx="27391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Нове підприємство харчової промисловості ТОВ «Українська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Бургер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Група». Створено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робочих місць</a:t>
            </a:r>
            <a:endParaRPr lang="uk-UA" sz="1000" dirty="0"/>
          </a:p>
        </p:txBody>
      </p:sp>
      <p:pic>
        <p:nvPicPr>
          <p:cNvPr id="12" name="Рисунок 11" descr="C:\Users\User\Desktop\Хесбургер\hesburger-boryspil-271440x669c_60.0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455" y="778380"/>
            <a:ext cx="3705461" cy="205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Хесбургер\bdzfxrbdz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13" y="1605581"/>
            <a:ext cx="3096404" cy="185214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8187999" y="3742546"/>
            <a:ext cx="18300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Нові торгові об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k-UA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40167" y="5948370"/>
            <a:ext cx="14478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вул.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Голубівка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4</a:t>
            </a:r>
            <a:endParaRPr lang="uk-UA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008170" y="6540229"/>
            <a:ext cx="13051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вул. Ясна, 14/1</a:t>
            </a:r>
            <a:endParaRPr lang="uk-UA" sz="1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45843" y="1783618"/>
            <a:ext cx="3079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Напрямки залучених інвестицій: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5761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2"/>
            <a:ext cx="12192000" cy="619858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Теплопостачання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214" y="722064"/>
            <a:ext cx="5907464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 роботи на суму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36,9  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ділянок теплових мереж протяжністю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892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 в 2-х трубному вимірі від котельних по вул. Княгині Ольги, 1-г, вул. В. Момота, 42-б, вул. Глібова, 3, вул. Соборна, 8-а, вул. Київський Шлях, 39-б, вул. М.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Калмикова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12-г, вул.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Соцмістечко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242, вул. Нижній Вал, 1-а та Переяславський Шлях,2-б с.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Любарці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1,5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котельні по вул. Скіфська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23-а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введенням її в експлуатацію на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8,7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1,6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міського бюджету (2025 рік),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7,1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Міжнародної організації з міграції (2024 рік 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улаштування теплової камери біля котельні по вул.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Завокзальна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25-б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суму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74,69 тис.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димоходу котельні по вул. Переяславський Шлях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2-б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с. </a:t>
            </a:r>
            <a:r>
              <a:rPr lang="uk-UA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Любарці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суму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 тис.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риває реконструкція котельні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вул. В. Момота, 42-б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Виконано робіт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33,8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18,1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Міжнародної організації з міграції,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15,7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міського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бюджету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474" y="641025"/>
            <a:ext cx="2450969" cy="32679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041" y="4053528"/>
            <a:ext cx="3167402" cy="23755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18322" y="5824861"/>
            <a:ext cx="2039319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1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Реконструкція </a:t>
            </a:r>
            <a:r>
              <a:rPr lang="uk-UA" sz="11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котельні по вул. В. Момота, 42-б.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389" y="619814"/>
            <a:ext cx="2466878" cy="32891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389" y="4053528"/>
            <a:ext cx="196215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Водопостачання та водовідведення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2194" y="768538"/>
            <a:ext cx="4972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Спрямовано 22,3 млн грн: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011" y="768538"/>
            <a:ext cx="2097108" cy="27961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98224" y="3580171"/>
            <a:ext cx="2172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Заміна насосного обладнання на КНС №16 в ЖК «Первоцвіт» 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72" y="786753"/>
            <a:ext cx="2633108" cy="27779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09972" y="3580171"/>
            <a:ext cx="2633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Заміна насосного обладнання на    КНС №12 по вул. Йови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883" y="4175113"/>
            <a:ext cx="2690876" cy="20181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09972" y="6207409"/>
            <a:ext cx="2633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Ліквідація пориву на водопровідній мережі по вул. Київський Шлях, 69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116" y="4161112"/>
            <a:ext cx="2155595" cy="203215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860437" y="6193270"/>
            <a:ext cx="21726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Промивка та знезараження резервуарів чистої води</a:t>
            </a:r>
            <a:endParaRPr lang="uk-U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0198" y="1229752"/>
            <a:ext cx="64846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кошти міського бюджету на суму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18,4 млн грн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виконано:</a:t>
            </a: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окриття різниці в тарифах для відшкодування витрат за послуги, надані населенню –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15,4 млн грн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uk-UA" sz="1400" b="1" dirty="0" smtClean="0">
              <a:solidFill>
                <a:srgbClr val="190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бслуговування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бюветів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питної води та центрального фонтану –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2582,8 </a:t>
            </a:r>
            <a:r>
              <a:rPr lang="uk-UA" sz="1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оточний ремонт водопровідних мереж у селах громади –          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216,7 </a:t>
            </a:r>
            <a:r>
              <a:rPr lang="uk-UA" sz="1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ремонти та прочищення каналізаційних мереж в л</a:t>
            </a: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іцеях «Основа», «Альта», «Лідер», імені Юрія Головатого</a:t>
            </a: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«Патріот»,                       ЗДО </a:t>
            </a: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«Світлячок», «Віночок» та інших закладах на загальну суму 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141,7 </a:t>
            </a:r>
            <a:r>
              <a:rPr lang="uk-UA" sz="1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273" y="4953818"/>
            <a:ext cx="65987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 smtClean="0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КП </a:t>
            </a:r>
            <a:r>
              <a:rPr lang="uk-UA" sz="1400" b="1" dirty="0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ВКГ «</a:t>
            </a:r>
            <a:r>
              <a:rPr lang="uk-UA" sz="1400" b="1" dirty="0" err="1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Бориспільводоканал</a:t>
            </a:r>
            <a:r>
              <a:rPr lang="uk-UA" sz="1400" b="1" dirty="0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використано ремонтних </a:t>
            </a:r>
          </a:p>
          <a:p>
            <a:pPr algn="just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матеріалів та запасних частин на суму </a:t>
            </a:r>
            <a:r>
              <a:rPr lang="uk-UA" sz="1400" b="1" dirty="0" smtClean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3 958,0 тис. грн.</a:t>
            </a:r>
            <a:endParaRPr lang="uk-UA" sz="1400" b="1" dirty="0">
              <a:solidFill>
                <a:srgbClr val="190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400" b="1" dirty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(замінено водопровідні вводи та вуличні мережі протяжністю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552 м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</a:p>
          <a:p>
            <a:pPr algn="just"/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діаметром від 25 до 110 мм,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 м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вуличних каналізаційних мереж        </a:t>
            </a:r>
          </a:p>
          <a:p>
            <a:pPr algn="just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діаметром 160 мм, ліквідовано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поривів водопровідних мереж,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1060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заторів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каналізаційних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мереж, обслуговування насосного</a:t>
            </a:r>
          </a:p>
          <a:p>
            <a:pPr algn="just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обладнання на каналізаційних насосних станціях та інше).</a:t>
            </a:r>
            <a:endParaRPr lang="uk-UA" sz="1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11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Співфінансування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2,9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749" y="906167"/>
            <a:ext cx="7824248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Виконано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роботи 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поточного ремонту 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житлового фонду на суму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2,4 </a:t>
            </a:r>
            <a:r>
              <a:rPr lang="uk-UA" sz="14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млн грн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801" y="5622543"/>
            <a:ext cx="5288436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1100" b="1" dirty="0" smtClean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Придбано 2 генератори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багатоквартирних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житлових будинків </a:t>
            </a:r>
            <a:endParaRPr lang="uk-UA" sz="11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ОСББ «Альта Комфорт» та ОСББ «Левада-Парк» на загальну суму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495,2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компенсація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міського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бюджету -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229,0 тис. грн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5035" y="1475771"/>
            <a:ext cx="5150779" cy="3968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Ремонт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вхідних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груп багатоквартирного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житлового будинку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                       вул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Новопрорізна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 в м.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Бориспіль: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5-го під’їзду–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154,2 тис. грн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107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кошти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співвласників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46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6-го під’їзду 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172,3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120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кошти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співвласників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51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,7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7-го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під’їзду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158,7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111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,1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кошти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співвласників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47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тис. грн.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вимощень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багатоквартирного житлового будинку по </a:t>
            </a:r>
            <a:b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Новопрорізна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 в м. Бориспіль  -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181,3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126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кошти співвласників –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,4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емонт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цоколю в  житловому будинку по вул.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Френкеля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5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                   м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Бориспіль 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45,7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2,0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кошти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співвласників –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,7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теплових мереж із встановленням вузла обліку теплової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енергії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будівлі по вул.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Соцмістечко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159 в м. Бориспіль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              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199,5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–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159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             кошти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співвласників –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39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тис. грн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452" y="754199"/>
            <a:ext cx="3092776" cy="231958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106896" y="3151323"/>
            <a:ext cx="3007332" cy="956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05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вимощення в  житловому будинку по вул. </a:t>
            </a:r>
            <a:r>
              <a:rPr lang="uk-UA" sz="105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Френкеля</a:t>
            </a:r>
            <a:r>
              <a:rPr lang="uk-UA" sz="105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5 в м. Бориспіль – </a:t>
            </a:r>
            <a:r>
              <a:rPr lang="uk-UA" sz="105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105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223,2 </a:t>
            </a:r>
            <a:r>
              <a:rPr lang="uk-UA" sz="105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05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                              </a:t>
            </a:r>
            <a:r>
              <a:rPr lang="uk-UA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місцевий бюджет </a:t>
            </a:r>
            <a:r>
              <a:rPr lang="uk-UA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aa-ET" sz="105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156</a:t>
            </a:r>
            <a:r>
              <a:rPr lang="uk-UA" sz="105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a-ET" sz="105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sz="105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тис. грн</a:t>
            </a:r>
            <a:r>
              <a:rPr lang="uk-UA" sz="105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      </a:t>
            </a:r>
            <a:r>
              <a:rPr lang="uk-UA" sz="105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кошти співвласників –</a:t>
            </a:r>
            <a:r>
              <a:rPr lang="uk-UA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a-ET" sz="105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05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7,0 </a:t>
            </a:r>
            <a:r>
              <a:rPr lang="uk-UA" sz="105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976" y="1960776"/>
            <a:ext cx="3387362" cy="451648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876342" y="5467918"/>
            <a:ext cx="305899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покрівлі багатоквартирного житлового </a:t>
            </a:r>
            <a:r>
              <a:rPr lang="uk-UA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будинку по вул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105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Камінського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15 в м. Бориспіль – 1 221,2 </a:t>
            </a:r>
            <a:r>
              <a:rPr lang="uk-UA" sz="105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             </a:t>
            </a:r>
            <a:r>
              <a:rPr lang="uk-UA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uk-UA" sz="105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місцевий бюджет – 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977,0 тис. грн, кошти співвласників –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244,2 </a:t>
            </a:r>
            <a:r>
              <a:rPr lang="uk-UA" sz="105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Дорожнє господарство, 28,8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388" y="731558"/>
            <a:ext cx="1911040" cy="33974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24388" y="3698074"/>
            <a:ext cx="15271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uk-UA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емонт дороги по вул. Богомольця</a:t>
            </a:r>
            <a:endParaRPr lang="uk-UA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388" y="4227919"/>
            <a:ext cx="1911040" cy="25850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37228" y="6123844"/>
            <a:ext cx="18982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Пониження тротуару по  </a:t>
            </a:r>
          </a:p>
          <a:p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вул. Київський Шлях-Головатого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65" y="4227920"/>
            <a:ext cx="2099036" cy="25850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3835" y="6304540"/>
            <a:ext cx="20141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Пониження тротуару по  </a:t>
            </a:r>
          </a:p>
          <a:p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вул. Київський Шлях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835" y="731557"/>
            <a:ext cx="2083866" cy="33974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903835" y="3624235"/>
            <a:ext cx="18801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Поточний ремонт дороги по вул. Симона Петлюри</a:t>
            </a:r>
            <a:endParaRPr lang="uk-UA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3121" y="808632"/>
            <a:ext cx="6372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 капітальний ремонт</a:t>
            </a:r>
            <a:r>
              <a:rPr lang="en-US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суму 2,6 млн грн:</a:t>
            </a:r>
          </a:p>
          <a:p>
            <a:pPr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дороги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по вул. Магістральна в м. Бориспіль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618,2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тротуару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біля озера в с. Глибоке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1,96 млн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/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 ремонт на суму 19,6 млн грн:</a:t>
            </a:r>
          </a:p>
          <a:p>
            <a:pPr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1 357,84 м</a:t>
            </a:r>
            <a:r>
              <a:rPr lang="uk-UA" sz="1100" b="1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тротуарів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1281,09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1 035,86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1100" b="1" baseline="30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міжбудинкових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проїздів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1407,38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19 870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11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доріг на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3,3 млн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ямковий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ремонт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15 629,6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1100" b="1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доріг на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 млн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дорожніх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клумб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Шевченка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Європейська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площею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33,05 м²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</a:p>
          <a:p>
            <a:pPr algn="just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суму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Головатого –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Голубівка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площею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67,36 м²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на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тис.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215" algn="just"/>
            <a:endParaRPr lang="uk-UA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/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анесено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1,2 тис.м</a:t>
            </a:r>
            <a:r>
              <a:rPr lang="ru-RU" sz="1100" b="1" baseline="30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дорожньої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розмітки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суму 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1,56 млн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</a:t>
            </a:r>
            <a:r>
              <a:rPr lang="ru-RU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indent="450215" algn="just"/>
            <a:endParaRPr lang="ru-RU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Встановлено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339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дорожніх знаків та в</a:t>
            </a:r>
            <a:r>
              <a:rPr 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ідремонтовано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72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дорожні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знаки на суму </a:t>
            </a:r>
            <a:r>
              <a:rPr lang="ru-RU" sz="1100" b="1" dirty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499,8 </a:t>
            </a:r>
            <a:r>
              <a:rPr lang="ru-RU" sz="1100" b="1" dirty="0" err="1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тис.грн</a:t>
            </a:r>
            <a:r>
              <a:rPr lang="ru-RU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1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Послуги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 обслуговування об'єктів світлофорного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регулювання 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млн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/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Придбано дорожні контролери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для світлофорного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регулювання 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/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Виконано ремонт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світлофорного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єкту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по вул. Київський Шлях та Каховська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біля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зупинки "Кінцева" у м. Бориспіль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76,3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Виконано монтаж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кнопок світлофорного об'єкту на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перехресті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вул. Київський </a:t>
            </a:r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Шлях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та вул. Каховська в м. Бориспіль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84,96 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Придбано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табло виклику пішохідне з індикацією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Чекайте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штук -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74,0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 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uk-UA" sz="1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 </a:t>
            </a:r>
            <a:r>
              <a:rPr lang="uk-UA" sz="1100" b="1" dirty="0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інші роботи та послуги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загальну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</a:t>
            </a:r>
            <a:r>
              <a:rPr lang="en-US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</a:p>
          <a:p>
            <a:pPr indent="450215" algn="just">
              <a:spcAft>
                <a:spcPts val="0"/>
              </a:spcAft>
            </a:pP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(ремонт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36 м</a:t>
            </a:r>
            <a:r>
              <a:rPr lang="uk-UA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тротуарної плитки ФЕМ 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інше).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8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Освіта, 869,1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036" y="771237"/>
            <a:ext cx="67655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комунальних закладах дошкільної освіти виховується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2 544 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дитини. </a:t>
            </a:r>
            <a:endParaRPr lang="uk-UA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24827" y="4764890"/>
            <a:ext cx="56263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Розпочато будівництво споруди подвійного призначення із захисними властивостями ПРУ на території Бориспільського ЗДО № 3. </a:t>
            </a:r>
          </a:p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Вартість будівництва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31,3 млн грн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Освоєно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15,5 млн грн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Облаштовано автоматичну систему пожежної сигналізації в підвальних приміщеннях ЗДО на суму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млн грн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82" y="1471132"/>
            <a:ext cx="1890636" cy="252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64" y="1471132"/>
            <a:ext cx="1896544" cy="25208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81" y="4764890"/>
            <a:ext cx="2659331" cy="19944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4036" y="1163355"/>
            <a:ext cx="4659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Виконано капітальні ремонти на суму </a:t>
            </a:r>
            <a:r>
              <a:rPr lang="uk-UA" alt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4,0 млн грн</a:t>
            </a:r>
            <a:r>
              <a:rPr lang="uk-UA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3219" y="3995449"/>
            <a:ext cx="4334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завершено ремонт санвузлів та інших приміщень підвалу для облаштування найпростішого укриття </a:t>
            </a:r>
            <a:r>
              <a:rPr lang="uk-UA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Любарецького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ЗДО 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«Сонечко» на суму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881,4 </a:t>
            </a:r>
            <a:r>
              <a:rPr lang="uk-UA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, а також ремонт відмостки та зовнішніх стін підвальних приміщень на суму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751,3 </a:t>
            </a:r>
            <a:r>
              <a:rPr lang="uk-UA" sz="1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15474" y="5508053"/>
            <a:ext cx="2408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триває ремонт зовнішніх стін Іванківського ЗДО «Веселка»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вартістю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грн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. Виконано робіт на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суму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грн</a:t>
            </a:r>
            <a:r>
              <a:rPr lang="uk-UA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686" y="1094710"/>
            <a:ext cx="3067383" cy="40137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852" y="1094710"/>
            <a:ext cx="3010284" cy="401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3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Освіта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940" y="753410"/>
            <a:ext cx="7421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комунальних закладах загальної середньої освіти навчаються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11 503 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учні. </a:t>
            </a:r>
            <a:endParaRPr lang="uk-UA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05764" y="5614416"/>
            <a:ext cx="6168075" cy="134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lvl="0" indent="-17145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Капітальний ремонт харчоблоку Бориспільського ліцею «Лідер» Бориспільської міської ради по вул. Головатого, 19 в м. Борисполі Київської області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Aft>
                <a:spcPts val="0"/>
              </a:spcAft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Вартість 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реалізації </a:t>
            </a:r>
            <a:r>
              <a:rPr lang="uk-UA" sz="1000" b="1" spc="45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uk-UA" sz="1000" b="1" spc="45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20,7 млн грн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них: </a:t>
            </a:r>
            <a:endParaRPr lang="uk-UA" sz="1000" b="1" spc="45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ts val="0"/>
              </a:spcAft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uk-UA" sz="10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11,1 </a:t>
            </a:r>
            <a:r>
              <a:rPr lang="uk-UA" sz="1000" b="1" spc="45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млн </a:t>
            </a:r>
            <a:r>
              <a:rPr lang="uk-UA" sz="10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кошти державного 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бюджету (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програмою </a:t>
            </a:r>
            <a:r>
              <a:rPr lang="uk-UA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Ukraine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Facility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в рамках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</a:p>
          <a:p>
            <a:pPr lvl="0" fontAlgn="base">
              <a:spcAft>
                <a:spcPts val="0"/>
              </a:spcAft>
            </a:pP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державної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програми «Реформа шкільного харчування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»),</a:t>
            </a:r>
          </a:p>
          <a:p>
            <a:pPr lvl="0" fontAlgn="base">
              <a:spcAft>
                <a:spcPts val="0"/>
              </a:spcAft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uk-UA" sz="1000" b="1" spc="45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9,6 млн </a:t>
            </a:r>
            <a:r>
              <a:rPr lang="uk-UA" sz="10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 </a:t>
            </a:r>
            <a:r>
              <a:rPr lang="uk-UA" sz="1000" b="1" spc="45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кошти міського </a:t>
            </a: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бюджету.</a:t>
            </a:r>
            <a:endParaRPr lang="uk-UA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uk-UA" sz="1000" b="1" spc="4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uk-UA" sz="1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7" y="1334509"/>
            <a:ext cx="3319252" cy="2489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996" y="2982694"/>
            <a:ext cx="2972201" cy="22291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975" y="5247955"/>
            <a:ext cx="5651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Збудовано захисну споруду цивільного захисту на території Іванківського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ліцею по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вул. Центральна, 2 в с. Іванків Бориспільського району Київської області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Вартість </a:t>
            </a:r>
            <a:r>
              <a:rPr lang="uk-UA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проєкту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29,4 млн грн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Aft>
                <a:spcPts val="0"/>
              </a:spcAft>
            </a:pP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uk-UA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реалізовано за кошти Київської обласної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державної адміністрації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2940" y="1058788"/>
            <a:ext cx="2047227" cy="30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Реалізовані </a:t>
            </a:r>
            <a:r>
              <a:rPr lang="uk-UA" sz="1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проєкти</a:t>
            </a:r>
            <a:r>
              <a:rPr lang="uk-UA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uk-UA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61" y="3327108"/>
            <a:ext cx="5699111" cy="24466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882" y="1099130"/>
            <a:ext cx="2727960" cy="21091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38" y="1109781"/>
            <a:ext cx="2798064" cy="20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5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Освіта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400" y="806247"/>
            <a:ext cx="549444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Виконано роботи з облаштування </a:t>
            </a:r>
            <a:r>
              <a:rPr lang="uk-UA" altLang="ru-RU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укриттів</a:t>
            </a:r>
            <a:r>
              <a:rPr lang="uk-UA" alt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та захисних споруд закладів освіти:</a:t>
            </a:r>
          </a:p>
          <a:p>
            <a:endParaRPr lang="uk-UA" alt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реконструкція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підвального приміщення з облаштуванням окремого входу у Бориспільському ліцеї «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Основа»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7,1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           з них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493,4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освоєно в 2025 році;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ремонт підвалу основної та профільної школи Бориспільського ліцею «Перспектива» імені Володимира Мономаха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   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ремонт вентиляції в укритті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Сеньківського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ліцею імені Андрія Верхогляда –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793,3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endParaRPr lang="uk-UA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Виконані капітальні ремонти вхідних груп, підвальних приміщень,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відмостків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огорожі закладів загальної середньої освіти громади на загальну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14,0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6400" y="4576510"/>
            <a:ext cx="59157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Придбано генератор для Бориспільського ліцею імені Павла Чубинського вартістю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819,0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Виконано протипожежну обробку горищ закладів освіти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2,9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Придбано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комп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ютерне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та мультимедійне обладнання для навчальних кабінетів у рамках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«Нова українська школа» на суму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з них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3,9 млн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з державного бюджету,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млн грн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з міського бюджету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036" y="806247"/>
            <a:ext cx="2531442" cy="3375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538" y="3784170"/>
            <a:ext cx="1632070" cy="21760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169055" y="5960263"/>
            <a:ext cx="18054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Реконструйоване підвальне приміщення Бориспільського ліцею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Основа» </a:t>
            </a:r>
            <a:endParaRPr lang="uk-UA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74750" y="6062240"/>
            <a:ext cx="2624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підвалу Бориспільського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ліцею «Перспектива» імені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Володимира Мономаха</a:t>
            </a:r>
            <a:endParaRPr lang="uk-UA" sz="11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62" y="3254794"/>
            <a:ext cx="2105585" cy="2807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48" y="806246"/>
            <a:ext cx="3555032" cy="297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Освітня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безбар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єрність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256" y="771257"/>
            <a:ext cx="6369377" cy="2013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>
              <a:spcAft>
                <a:spcPts val="0"/>
              </a:spcAft>
            </a:pP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Виконані </a:t>
            </a: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капітальні ремонти вхідних груп у </a:t>
            </a:r>
            <a:r>
              <a:rPr lang="uk-U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закладах </a:t>
            </a: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освіти на </a:t>
            </a:r>
          </a:p>
          <a:p>
            <a:pPr indent="449580" algn="just" fontAlgn="base">
              <a:spcAft>
                <a:spcPts val="0"/>
              </a:spcAft>
            </a:pP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загальну суму 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5,7 млн грн</a:t>
            </a:r>
            <a:r>
              <a:rPr lang="uk-UA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зокрема в:</a:t>
            </a:r>
            <a:endParaRPr lang="en-US" sz="1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endParaRPr lang="uk-UA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 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«Перспектива» імені Володимира Мономаха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суму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2,6 млн </a:t>
            </a:r>
            <a:r>
              <a:rPr lang="uk-UA" sz="1200" b="1" spc="45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«Лідер» -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1,3 млн </a:t>
            </a:r>
            <a:r>
              <a:rPr lang="uk-UA" sz="1200" b="1" spc="45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 Костянтина Могилка –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575,7 </a:t>
            </a:r>
            <a:r>
              <a:rPr lang="uk-UA" sz="1200" b="1" spc="45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«Альта» -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892,3 тис. </a:t>
            </a:r>
            <a:r>
              <a:rPr lang="uk-UA" sz="1200" b="1" spc="45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 Юрія Головатого –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296,8 </a:t>
            </a:r>
            <a:r>
              <a:rPr lang="uk-UA" sz="1200" b="1" spc="45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 fontAlgn="base">
              <a:lnSpc>
                <a:spcPts val="1250"/>
              </a:lnSpc>
              <a:spcAft>
                <a:spcPts val="0"/>
              </a:spcAft>
            </a:pPr>
            <a:r>
              <a:rPr lang="ru-RU" sz="1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8" y="2688184"/>
            <a:ext cx="4184562" cy="31384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940" y="4078981"/>
            <a:ext cx="3373290" cy="25299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7818" y="5872453"/>
            <a:ext cx="404163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5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вхідної групи у </a:t>
            </a:r>
            <a:r>
              <a:rPr lang="uk-UA" sz="105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«Перспектива» імені Володимира Мономаха </a:t>
            </a:r>
            <a:endParaRPr lang="uk-UA" sz="10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739" y="3946934"/>
            <a:ext cx="3717303" cy="229543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74511" y="6273146"/>
            <a:ext cx="254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738" y="780812"/>
            <a:ext cx="3717303" cy="27879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54738" y="3542419"/>
            <a:ext cx="37346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5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вхідної групи у </a:t>
            </a:r>
            <a:r>
              <a:rPr lang="uk-UA" sz="105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ліцеї </a:t>
            </a:r>
            <a:r>
              <a:rPr lang="uk-UA" sz="105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 Юрія Головатого </a:t>
            </a:r>
            <a:endParaRPr lang="uk-UA" sz="10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624511" y="6242368"/>
            <a:ext cx="300816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5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вхідної групи у </a:t>
            </a:r>
            <a:r>
              <a:rPr lang="uk-UA" sz="105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</a:t>
            </a:r>
            <a:r>
              <a:rPr lang="uk-UA" sz="105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 «Альта»</a:t>
            </a:r>
            <a:endParaRPr lang="uk-UA" sz="1050" dirty="0"/>
          </a:p>
        </p:txBody>
      </p:sp>
    </p:spTree>
    <p:extLst>
      <p:ext uri="{BB962C8B-B14F-4D97-AF65-F5344CB8AC3E}">
        <p14:creationId xmlns:p14="http://schemas.microsoft.com/office/powerpoint/2010/main" val="267742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6763" y="665837"/>
            <a:ext cx="7598004" cy="71717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Відкрито Меморіал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яті «Янголи миру»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Книшовому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меморіально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-парковому комплексі</a:t>
            </a:r>
          </a:p>
        </p:txBody>
      </p:sp>
      <p:pic>
        <p:nvPicPr>
          <p:cNvPr id="4" name="Рисунок 3" descr="C:\Users\User\Desktop\Плач о пліч Громади\інф до Дня незалежності\меморіал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342" y="1013968"/>
            <a:ext cx="3854882" cy="2485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Плач о пліч Громади\інф до Дня незалежності\відкр меморіалу 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64" y="1013968"/>
            <a:ext cx="4017294" cy="24854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-44822"/>
            <a:ext cx="12192000" cy="625320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Увічнення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яті </a:t>
            </a:r>
            <a:r>
              <a:rPr 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полеглих Воїнів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41" y="3893072"/>
            <a:ext cx="3884210" cy="25894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16546" y="6513818"/>
            <a:ext cx="9784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с. Глибоке</a:t>
            </a: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764" y="3861798"/>
            <a:ext cx="4006393" cy="26709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99338" y="3584800"/>
            <a:ext cx="11478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Алеї Героїв</a:t>
            </a:r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85563" y="6532727"/>
            <a:ext cx="9189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uk-UA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Рогозів</a:t>
            </a: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9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5630" y="8267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Здійснюється будівництво нового укриття, місткістю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осіб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, на території Бориспільського ліцею «Патріот» за рахунок коштів департаменту регіонального розвитку Київської обласної державної адміністрації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Освіта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58" y="2213004"/>
            <a:ext cx="2642647" cy="3754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58" y="1732237"/>
            <a:ext cx="2981931" cy="2236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57" y="4227859"/>
            <a:ext cx="3004577" cy="23053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829" y="2916930"/>
            <a:ext cx="4452364" cy="33392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86906" y="867252"/>
            <a:ext cx="45442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Триває: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капітальний ремонт покрівлі Іванківського ліцею,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6,8 млн грн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реконструкція Бориспільського ліцею імені Костянтина Могилка, освоєно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млн грн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uk-UA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19388" y="6256203"/>
            <a:ext cx="37310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Відремонтована покрівля Іванківського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ліцею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4294609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5" y="3241490"/>
            <a:ext cx="3562933" cy="3082007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Шкільний автобус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3379" y="968552"/>
            <a:ext cx="65438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Придбано шкільні автобуси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Іванківського ліцею та </a:t>
            </a:r>
            <a:r>
              <a:rPr lang="uk-UA" sz="1200" b="1" spc="4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Сеньківського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ліцею імені Андрія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Верхогляда на загальну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7,5 млн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algn="just">
              <a:tabLst>
                <a:tab pos="90170" algn="l"/>
              </a:tabLs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з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них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3,7 млн грн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кошти місцевого бюджету,</a:t>
            </a:r>
          </a:p>
          <a:p>
            <a:pPr algn="just">
              <a:tabLst>
                <a:tab pos="90170" algn="l"/>
              </a:tabLs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3,8 млн грн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державна субвенція.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endParaRPr lang="uk-UA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та технічне обслуговування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автобусів використано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2,3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тому числі для: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Кучаківського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ліцею імені гетьмана Івана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Сулими -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1,0 млн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uk-UA" sz="1200" b="1" spc="45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Сеньківського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ліцею імені Андрія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Верхогляда</a:t>
            </a:r>
          </a:p>
          <a:p>
            <a:pPr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(ремонт 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</a:t>
            </a:r>
            <a:r>
              <a:rPr lang="uk-UA" sz="1200" b="1" spc="4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страхування) – </a:t>
            </a:r>
            <a:r>
              <a:rPr lang="uk-UA" sz="1200" b="1" spc="45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1,3 млн грн</a:t>
            </a:r>
            <a:r>
              <a:rPr lang="uk-UA" sz="1200" b="1" spc="4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spc="45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982" y="1417679"/>
            <a:ext cx="5678118" cy="47784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03671" y="6255252"/>
            <a:ext cx="37882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Новий автобус для Іванківського ліцею</a:t>
            </a:r>
            <a:endParaRPr lang="uk-UA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0075" y="6289916"/>
            <a:ext cx="36619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Шкільний автобус </a:t>
            </a:r>
            <a:r>
              <a:rPr lang="uk-UA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Кучаківського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ліцею після ремонту та технічного обслуговування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727040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Волонтерство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освіті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90" y="87083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закладах освіти  Бориспільської міської територіальної громади активно проводиться волонтерська діяльність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endParaRPr lang="uk-UA" sz="1200" b="1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Учні, педагоги, батьки долучаються до акцій: «Ми-тил, ви-щит», «Благодійність замість квітів», «Підтримай пораненого», «Щедрий вівторок»,  «Зігрій військового», «Смілива гривня: відправ монети на фронт – допоможи нищити ворога», «Діти для дітей», «Зігрій воїна», «Поспішає Святий Миколай до тих, хто захищає рідний край», «Теплі речі для бійця», «Ворогам – кришка», «Великодній кошик для воїна ЗСУ», «Дерево Героя», акція до Всесвітнього дня домашніх тварин (збір кормів для тварин на </a:t>
            </a:r>
            <a:r>
              <a:rPr lang="uk-UA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деокупованих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територіях). Проведені благодійні ярмарки: «В єднанні наша сила», «Допоможи воїну», «Останній дзвоник», «Разом до Перемоги», «Спільними зусиллями».</a:t>
            </a: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Серед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вихованців 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учнів постійно діє акція з виготовлення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листівок та оберегів для воїнів ЗСУ. 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endParaRPr lang="uk-UA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0850" algn="just">
              <a:spcAft>
                <a:spcPts val="0"/>
              </a:spcAft>
              <a:tabLst>
                <a:tab pos="90170" algn="l"/>
              </a:tabLst>
            </a:pP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рік освітянська родина зібрала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понад 4,5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 грн</a:t>
            </a:r>
            <a:r>
              <a:rPr lang="uk-UA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4079677"/>
            <a:ext cx="3626498" cy="2719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008" y="903044"/>
            <a:ext cx="5150496" cy="2950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27" y="4079677"/>
            <a:ext cx="3772677" cy="27198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517" y="4079676"/>
            <a:ext cx="3719804" cy="271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03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3623" y="721349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Створено сучасні освітні простори в:</a:t>
            </a:r>
          </a:p>
          <a:p>
            <a:pPr indent="449580" algn="just">
              <a:spcAft>
                <a:spcPts val="0"/>
              </a:spcAft>
            </a:pPr>
            <a:endParaRPr lang="uk-UA" sz="16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 «Перспектива» імені Володимира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Мономаха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метою забезпечення здобуття профільної середньої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освіти.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Всього спрямовано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5,5 млн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з них: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2,0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державного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бюджету,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2,0 млн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місцевого бюджету на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закупівлю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обладнання для кабінету фізики та 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STEAM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-лабораторії,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виконані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ремонтні роботи вартістю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1,5 млн грн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449580" algn="just">
              <a:spcAft>
                <a:spcPts val="0"/>
              </a:spcAft>
            </a:pPr>
            <a:endParaRPr lang="uk-UA" sz="1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«Патріот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виконано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капітальний ремонт кабінету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фізики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643,1 тис.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uk-UA" sz="10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Основа»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виконано ремонт вчительської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394,4 тис. грн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придбано обладнання на суму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212,1 тис. грн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uk-UA" sz="1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Бориспільському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 імені Павла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Чубинського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облаштовано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ресурсну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кімнату.</a:t>
            </a:r>
            <a:endParaRPr lang="uk-UA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Освітній простір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35" y="4025530"/>
            <a:ext cx="2995127" cy="24372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1729" y="6492452"/>
            <a:ext cx="24817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Кабінет фізики в ліцеї «Патріот» </a:t>
            </a:r>
            <a:endParaRPr lang="uk-UA" sz="11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170" y="777341"/>
            <a:ext cx="2808514" cy="22417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931546" y="3089409"/>
            <a:ext cx="50396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STEAM</a:t>
            </a:r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-лабораторія та кабінет фізики у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ліцеї «Перспектива» імені Володимира Мономаха </a:t>
            </a:r>
            <a:endParaRPr lang="uk-UA" sz="11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347" y="781369"/>
            <a:ext cx="2808514" cy="22417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905" y="4025530"/>
            <a:ext cx="5342912" cy="24669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181558" y="6484757"/>
            <a:ext cx="23487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Вчительська в ліцеї «Основа» </a:t>
            </a:r>
            <a:endParaRPr lang="uk-UA" sz="11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17" y="4025530"/>
            <a:ext cx="3131976" cy="24372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513145" y="6427113"/>
            <a:ext cx="3131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Ресурсна кімната в ліцеї 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 Павла Чубинського </a:t>
            </a:r>
            <a:endParaRPr lang="uk-UA" sz="1100" dirty="0"/>
          </a:p>
        </p:txBody>
      </p:sp>
    </p:spTree>
    <p:extLst>
      <p:ext uri="{BB962C8B-B14F-4D97-AF65-F5344CB8AC3E}">
        <p14:creationId xmlns:p14="http://schemas.microsoft.com/office/powerpoint/2010/main" val="326145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k-UA" sz="2800" b="1" dirty="0" smtClean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Здобутки </a:t>
            </a:r>
            <a:r>
              <a:rPr lang="uk-UA" sz="2800" b="1" dirty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педагогічних </a:t>
            </a:r>
            <a:r>
              <a:rPr lang="uk-UA" sz="2800" b="1" dirty="0" smtClean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працівників та учнів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401" y="4646795"/>
            <a:ext cx="2233126" cy="1360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080809"/>
              </a:buClr>
            </a:pP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Лауреатом </a:t>
            </a:r>
            <a:r>
              <a:rPr lang="uk-UA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обласної премії «Освітянська звитяга Київщини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стала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директор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Бориспільського будинку дитячої та юнацької творчості «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Дивоцвіт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-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Тименко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Наталія Іванівна</a:t>
            </a:r>
            <a:r>
              <a:rPr lang="uk-UA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1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9988" y="4646795"/>
            <a:ext cx="2124266" cy="1378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  <a:buClr>
                <a:srgbClr val="080809"/>
              </a:buClr>
            </a:pPr>
            <a:r>
              <a:rPr lang="uk-UA" sz="1100" b="1" dirty="0" smtClean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Орденом </a:t>
            </a:r>
            <a:r>
              <a:rPr lang="uk-UA" sz="1100" b="1" dirty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княгині Ольги ІІІ </a:t>
            </a:r>
            <a:r>
              <a:rPr lang="uk-UA" sz="1100" b="1" dirty="0" smtClean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ступеня нагороджено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учительку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біології Бориспільського ліцею імені Володимира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Мономаха - Нагаєву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Лідію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Михайлівну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90258" y="5143306"/>
            <a:ext cx="4266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Лауреатом премії імені Павла Чубинського Бориспільської міської ради 2025 у номінації «За академічні досягнення» визначено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ученицю Бориспільського ліцею «Перспектива» імені Володимира Мономаха, Цвіркун Анну Ігорівну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яка відповідно до чинного Положення набрала найбільшу кількість балів.</a:t>
            </a:r>
          </a:p>
          <a:p>
            <a:pPr algn="ctr">
              <a:spcAft>
                <a:spcPts val="0"/>
              </a:spcAft>
            </a:pP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Лауреату </a:t>
            </a:r>
            <a:r>
              <a:rPr lang="uk-UA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вручено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диплом і грошову премію у розмірі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5000</a:t>
            </a:r>
            <a:r>
              <a:rPr lang="ru-RU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</a:t>
            </a:r>
            <a:r>
              <a:rPr lang="uk-UA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258" y="838006"/>
            <a:ext cx="4266880" cy="43053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854" y="777263"/>
            <a:ext cx="3042162" cy="3809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991" y="3151130"/>
            <a:ext cx="1483354" cy="19739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6" y="797670"/>
            <a:ext cx="2489291" cy="3728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974" y="3308608"/>
            <a:ext cx="1376025" cy="183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13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92" y="830617"/>
            <a:ext cx="69170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У 2025 році Стипендію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Бориспільської міської ради обдарованій учнівській молоді за вагомі досягнення в інтелектуальній, творчій діяльності і спорті у загальному розмірі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201,6 </a:t>
            </a:r>
            <a:r>
              <a:rPr lang="uk-UA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щомісячно 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отримували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42 учня-переможця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призери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інтелектуальних, творчих та спортивних конкурсів (змагань) Всеукраїнського та Міжнародного рівнів, одноразово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вихованців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гуртків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 гуртки</a:t>
            </a:r>
            <a:r>
              <a:rPr lang="uk-UA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2800" b="1" dirty="0" smtClean="0">
                <a:solidFill>
                  <a:srgbClr val="08080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Здобутки учнів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2" y="2194046"/>
            <a:ext cx="7576313" cy="41227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4554" y="630749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офіційному прийомі у міського голови 97 випускників 11 класів отримали свідоцтва про повну загальну середню освіту з відзнакою.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0931" y="5452556"/>
            <a:ext cx="360706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uk-UA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Кориневська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Ірина, 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учениця 10 класу Бориспільського академічного ліцею імені Анатолія </a:t>
            </a:r>
            <a:r>
              <a:rPr lang="uk-UA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Федорчука</a:t>
            </a:r>
            <a:r>
              <a:rPr lang="uk-UA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</a:t>
            </a:r>
            <a:r>
              <a:rPr lang="uk-UA" sz="1100" b="1" dirty="0" smtClean="0">
                <a:solidFill>
                  <a:srgbClr val="21212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науковим керівником </a:t>
            </a:r>
            <a:r>
              <a:rPr lang="uk-UA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Нестюк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Ганною, які здобули ІІ місце на  </a:t>
            </a:r>
            <a:r>
              <a:rPr lang="ru-RU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Всеукраїнськ</a:t>
            </a:r>
            <a:r>
              <a:rPr lang="uk-UA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ому</a:t>
            </a:r>
            <a:r>
              <a:rPr lang="ru-RU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конкурсі-захисті</a:t>
            </a:r>
            <a:r>
              <a:rPr lang="ru-RU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науково-дослідницьких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робіт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учнів-членів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Малої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академії</a:t>
            </a:r>
            <a:r>
              <a:rPr 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наук </a:t>
            </a:r>
            <a:r>
              <a:rPr lang="ru-RU" sz="11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</a:t>
            </a:r>
            <a:r>
              <a:rPr lang="uk-UA" sz="11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803" y="742970"/>
            <a:ext cx="3532189" cy="470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77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k-UA" sz="24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Участь освітян у Всеукраїнських конкурсах, змаганнях та фестивалях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32" y="740667"/>
            <a:ext cx="3769568" cy="2827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5309" y="3567843"/>
            <a:ext cx="3691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/>
              <a:t>54 чемпіонат України серед юнаків з пішохідного туризму (Житомирська область)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66" y="740667"/>
            <a:ext cx="3754901" cy="28271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53977" y="3501225"/>
            <a:ext cx="3565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/>
              <a:t>Кубок України серед учнівської молоді з пішохідного туризму в </a:t>
            </a:r>
            <a:r>
              <a:rPr lang="uk-UA" sz="1200" b="1" dirty="0" smtClean="0"/>
              <a:t>закритих </a:t>
            </a:r>
            <a:r>
              <a:rPr lang="uk-UA" sz="1200" b="1" dirty="0"/>
              <a:t>приміщеннях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65" y="3962890"/>
            <a:ext cx="3754902" cy="229832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45559" y="6207746"/>
            <a:ext cx="3782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/>
              <a:t>Кубок України серед юнаків із пішохідного туризму (відкриті змагання Житомирської області «Меморіал пам’яті Антона Ніколаєва та Віталія </a:t>
            </a:r>
            <a:r>
              <a:rPr lang="uk-UA" sz="1200" b="1" dirty="0" err="1"/>
              <a:t>Святненка</a:t>
            </a:r>
            <a:r>
              <a:rPr lang="uk-UA" sz="1200" b="1" dirty="0"/>
              <a:t>»)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32" y="3994805"/>
            <a:ext cx="3749234" cy="22344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65309" y="6229301"/>
            <a:ext cx="3615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/>
              <a:t>Чемпіонат України зі спортивного туризму - водний туризм (Вінницька область, с. </a:t>
            </a:r>
            <a:r>
              <a:rPr lang="uk-UA" sz="1200" b="1" dirty="0" err="1"/>
              <a:t>Сокілець</a:t>
            </a:r>
            <a:r>
              <a:rPr lang="uk-UA" sz="1200" b="1" dirty="0" smtClean="0"/>
              <a:t>)</a:t>
            </a:r>
            <a:endParaRPr lang="uk-UA" sz="1200" b="1" dirty="0"/>
          </a:p>
        </p:txBody>
      </p:sp>
    </p:spTree>
    <p:extLst>
      <p:ext uri="{BB962C8B-B14F-4D97-AF65-F5344CB8AC3E}">
        <p14:creationId xmlns:p14="http://schemas.microsoft.com/office/powerpoint/2010/main" val="750118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Культура та мистецтво, 38,0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8496" y="880017"/>
            <a:ext cx="5162746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За кошти міського </a:t>
            </a:r>
            <a:r>
              <a:rPr lang="uk-UA" alt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бюджету:</a:t>
            </a:r>
            <a:endParaRPr lang="uk-UA" alt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uk-UA" alt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alt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иконано поточні ремонти закладів культури на загальну суму </a:t>
            </a:r>
            <a:r>
              <a:rPr lang="uk-UA" altLang="ru-RU" sz="13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2,0 млн грн</a:t>
            </a:r>
            <a:r>
              <a:rPr lang="uk-UA" alt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з них:</a:t>
            </a:r>
          </a:p>
          <a:p>
            <a:pPr marL="171450" indent="-1714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289,4 тис. грн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- підвищення електричної потужності, монтаж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електрообігріву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та  ремонт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Горобіївського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сільського клубу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ct val="50000"/>
              </a:spcBef>
            </a:pP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195,6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 грн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- ремонт фондосховища Бориспільського </a:t>
            </a:r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державного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історичного музею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149,9 тис. грн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- ремонт вхідної групи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Іванківського</a:t>
            </a:r>
          </a:p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краєзнавчого музею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130,2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 грн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- ремонт покрівлі Центру культури і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мистецтв</a:t>
            </a:r>
          </a:p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та інші роботи.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23" y="4315032"/>
            <a:ext cx="4240884" cy="1858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80030" y="6046545"/>
            <a:ext cx="3176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Ремонт фасаду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дитячої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музичної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імені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Лариси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Остапенко на суму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198,9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en-US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>
              <a:solidFill>
                <a:srgbClr val="0000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65" y="752583"/>
            <a:ext cx="3068935" cy="23017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276981" y="3130211"/>
            <a:ext cx="35287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ремонт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приміщень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Муніципального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театру «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Березіль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на суму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371,8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en-US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>
              <a:solidFill>
                <a:srgbClr val="0000FF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606" y="778385"/>
            <a:ext cx="3034044" cy="22755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387" y="4315032"/>
            <a:ext cx="3304356" cy="18587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854911" y="6009190"/>
            <a:ext cx="3176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Поточний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ремонт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дренажної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Глибоцького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сільського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будинку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суму </a:t>
            </a:r>
            <a:r>
              <a:rPr lang="ru-RU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132,4 </a:t>
            </a:r>
            <a:r>
              <a:rPr lang="ru-RU" sz="11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en-US" sz="11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>
              <a:solidFill>
                <a:srgbClr val="0000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496" y="4171854"/>
            <a:ext cx="374466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>
                <a:latin typeface="Arial" panose="020B0604020202020204" pitchFamily="34" charset="0"/>
                <a:cs typeface="Arial" panose="020B0604020202020204" pitchFamily="34" charset="0"/>
              </a:rPr>
              <a:t>Придбано обладнання </a:t>
            </a:r>
            <a:r>
              <a:rPr lang="uk-UA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 послуги для </a:t>
            </a:r>
            <a:r>
              <a:rPr lang="uk-UA" sz="1300" b="1" dirty="0">
                <a:latin typeface="Arial" panose="020B0604020202020204" pitchFamily="34" charset="0"/>
                <a:cs typeface="Arial" panose="020B0604020202020204" pitchFamily="34" charset="0"/>
              </a:rPr>
              <a:t>закладів культури на загальну </a:t>
            </a:r>
            <a:r>
              <a:rPr lang="uk-UA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суму           </a:t>
            </a:r>
            <a:r>
              <a:rPr lang="uk-UA" sz="13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млн </a:t>
            </a:r>
            <a:r>
              <a:rPr lang="uk-UA" sz="13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книги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бібліотечного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фонду- 198,9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інтерактивний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стенд на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Книшовий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меморіально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парковий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комплекс - 197,7 тис.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послуги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обробки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фото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загиблих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воїнів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Меморіалу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Янголи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миру» - 197,7 тис.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будматеріали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Горобіївського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СК – 192,9 тис.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мікрофони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180,0 тис.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, та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інше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28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Фізична культура та спорт, 38,2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591" y="923828"/>
            <a:ext cx="3310784" cy="23925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57113" y="3363485"/>
            <a:ext cx="29786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Щорічний пробіг «Шаную воїнів, біжу за Героїв України»</a:t>
            </a:r>
            <a:endParaRPr lang="uk-UA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350" y="923828"/>
            <a:ext cx="3144631" cy="23925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108301" y="3390478"/>
            <a:ext cx="30124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Всеукраїнські змагання з гирьового спорту </a:t>
            </a:r>
            <a:endParaRPr lang="uk-UA" sz="1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46890" y="6392466"/>
            <a:ext cx="29786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Традиційна велогонка «Гетьман-тур 2025» </a:t>
            </a:r>
            <a:endParaRPr lang="uk-UA" sz="1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563" y="3998974"/>
            <a:ext cx="3154418" cy="239349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037069" y="6392466"/>
            <a:ext cx="30836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Щорічний футбольний турнір «Битва дворів»</a:t>
            </a:r>
            <a:endParaRPr lang="uk-UA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1928" y="861019"/>
            <a:ext cx="5272663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кошти міського бюджету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843,6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Виконано поточний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футбольного поля зі штучним покриттям у с. Іванків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102,7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спортивного майданчика по вул. Валерія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Гудзя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16 і 18 -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152,9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спортивних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споруд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Центру спорту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та фізичного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я населення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35,4 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освітлення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волейбольного та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скейтового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 майданчиків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міському парку 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29,3 тис.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проведено обрізку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дерев на спортивному майданчику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                  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Бежівка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 м. Бориспіль 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Придбано: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інвертор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 водонагрівач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реабілітаційної зали «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я» Центру спорту та фізичного </a:t>
            </a:r>
            <a:r>
              <a:rPr lang="uk-UA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населення;</a:t>
            </a:r>
            <a:endParaRPr lang="en-US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роздягальню, що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встановлена поряд з футбольним майданчиком зі штучним покриттям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с. Іванків -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99,9 тис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інвертор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бензиновий для спортивної зали с. Лебедин -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63,0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спортивний інвентар для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Центру спорту та фізичного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я населення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138,4,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1928" y="5032144"/>
            <a:ext cx="50150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ДЮСШ відремонтовано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стіну у великому спортивному залі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uk-UA" sz="11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за кошти міського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бюджету та виконано розмітку баскетбольного майданчику на суму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 </a:t>
            </a:r>
            <a:r>
              <a:rPr lang="uk-UA" sz="11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тис.грн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власні кошти.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За кошти Центру спорту та фізичного </a:t>
            </a:r>
            <a:r>
              <a:rPr lang="uk-UA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я населення виконано поточний ремонт футбольного поля «Колосок» по вул. Володимира Момота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142,0 тис. грн </a:t>
            </a:r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та придбано сівалку і газонокосарку на суму </a:t>
            </a:r>
            <a:r>
              <a:rPr lang="uk-UA" sz="11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85,7 тис грн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C:\Users\User\Desktop\Плач о пліч Громади\інф до Дня незалежності\велогонка Гетьман-тур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591" y="3998974"/>
            <a:ext cx="3310784" cy="23934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322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Реабілітація для ветеранів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347" y="780229"/>
            <a:ext cx="108570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Бориспільська дитячо-юнацька спортивна школа забезпечує ветеранам можливість фізичної реабілітації через системні заняття, створюючи безпечне й підтримуюче для відновлення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я, соціальної адаптації та підвищення якості життя захисників України.  </a:t>
            </a:r>
            <a:endParaRPr lang="uk-UA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01" y="1338607"/>
            <a:ext cx="1804251" cy="2405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47" y="1849868"/>
            <a:ext cx="6005649" cy="3664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646" y="3847755"/>
            <a:ext cx="2193269" cy="29243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15" y="1496134"/>
            <a:ext cx="3063401" cy="408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85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5106"/>
          </a:xfrm>
          <a:solidFill>
            <a:srgbClr val="CCFFCC"/>
          </a:solidFill>
        </p:spPr>
        <p:txBody>
          <a:bodyPr>
            <a:norm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Адміністративні послуги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93" y="2718533"/>
            <a:ext cx="5106896" cy="38301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793" y="87143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адано </a:t>
            </a: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27 414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адміністративних послуг,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у тому числі </a:t>
            </a:r>
            <a:endParaRPr lang="uk-UA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послуг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віддалені робочі місця адміністраторів у селах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громади.</a:t>
            </a:r>
          </a:p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Надавалося </a:t>
            </a: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видів послуг.</a:t>
            </a:r>
          </a:p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Розглянуто </a:t>
            </a: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4279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звернень.</a:t>
            </a:r>
            <a:endParaRPr lang="uk-UA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64322" y="5963930"/>
            <a:ext cx="6224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Організовано роботу Центру </a:t>
            </a:r>
            <a:r>
              <a:rPr 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рекрутингу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української армії, яким надано </a:t>
            </a:r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консультаційних послуг.</a:t>
            </a:r>
          </a:p>
          <a:p>
            <a:r>
              <a:rPr lang="uk-UA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356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осіб направлено на військову службу.</a:t>
            </a:r>
            <a:endParaRPr lang="uk-UA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71" y="1533158"/>
            <a:ext cx="3046550" cy="19588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710" y="1533158"/>
            <a:ext cx="2912740" cy="19410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232" y="3558472"/>
            <a:ext cx="3615031" cy="240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3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Пробіг до Дня Соборності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98" y="2898378"/>
            <a:ext cx="2995499" cy="32478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515" y="3311440"/>
            <a:ext cx="3239237" cy="35121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9" y="4430132"/>
            <a:ext cx="3588470" cy="2393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913" y="1821906"/>
            <a:ext cx="2466446" cy="3080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9" y="1971315"/>
            <a:ext cx="3588470" cy="23934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7309" y="741992"/>
            <a:ext cx="1104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Бориспільській громаді доброю традицією стало проведення Пробігу до Дня Соборності, </a:t>
            </a:r>
          </a:p>
          <a:p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який щороку об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єднує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людей різного віку та інтересів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Захід зібрав близько 400 учасників, серед яких були як наймолодші, так і дорослі, родини, трудові колективи та друзі.</a:t>
            </a: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 Пробігу – популяризація здорового способу життя, формування національної свідомості та зміцнення почуття єдності і цілісності українського народу. Усі учасники долучилися до заходу з гордістю, об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єднані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спільними цінностями, патріотизмом та прагненням підтримувати українські традиції.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2032591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Молодіжна політика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9320" y="867364"/>
            <a:ext cx="4358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uk-UA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рганізовано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217 </a:t>
            </a:r>
            <a:r>
              <a:rPr lang="uk-UA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молодіжних заходів, у яких взяли участь понад </a:t>
            </a:r>
            <a:r>
              <a:rPr lang="uk-UA" altLang="ru-R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4,3 тис. осіб</a:t>
            </a:r>
            <a:endParaRPr lang="uk-UA" altLang="ru-R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747" y="1745567"/>
            <a:ext cx="3813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Діє</a:t>
            </a:r>
            <a:r>
              <a:rPr lang="ru-RU" sz="1200" b="1" dirty="0">
                <a:solidFill>
                  <a:srgbClr val="1902C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Перший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молодіжний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центр Борисполя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ru-RU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рік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відвідало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3,0 тис.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сіб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Центрі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виконано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ремонт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підлоги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суму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127,8 </a:t>
            </a:r>
            <a:r>
              <a:rPr lang="ru-RU" sz="1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тис.грн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кошти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міського</a:t>
            </a:r>
            <a:r>
              <a:rPr lang="ru-RU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бюджету.</a:t>
            </a:r>
            <a:endParaRPr lang="en-US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374" y="3704930"/>
            <a:ext cx="3645227" cy="24301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51769" y="6039595"/>
            <a:ext cx="31768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Змагання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брейкінгу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«Догори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дригом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en-US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358" y="810932"/>
            <a:ext cx="3655244" cy="24368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933271" y="3116213"/>
            <a:ext cx="25354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Щорічний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день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вуличної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музики</a:t>
            </a:r>
            <a:r>
              <a:rPr lang="en-US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08" y="3116213"/>
            <a:ext cx="4184263" cy="27888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472" y="749680"/>
            <a:ext cx="2440973" cy="244097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015762" y="6039595"/>
            <a:ext cx="31168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Візит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ориспільської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молоді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Фінляндії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для культурного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обміну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відпочинку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рамках меморандуму про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співпрацю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між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містами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та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Вантаа</a:t>
            </a:r>
            <a:endParaRPr lang="uk-UA" sz="1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87700" y="5701041"/>
            <a:ext cx="4015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Зустріч</a:t>
            </a:r>
            <a:r>
              <a:rPr lang="ru-RU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відвідувачів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молодіжного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центру з Максимом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Завгороднім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учасником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міжнародної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програми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обміну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молоддю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Україна</a:t>
            </a:r>
            <a:r>
              <a:rPr lang="ru-RU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США </a:t>
            </a:r>
            <a:r>
              <a:rPr lang="en-US" sz="11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sz="1100" dirty="0"/>
          </a:p>
        </p:txBody>
      </p:sp>
      <p:pic>
        <p:nvPicPr>
          <p:cNvPr id="15" name="Рисунок 14" descr="C:\Users\User\Desktop\Плач о пліч Громади\інф до Дня незалежності\ВІзит дітей до Вантаа Фінляндії 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31" y="3263678"/>
            <a:ext cx="3021556" cy="2822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4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770" y="794733"/>
            <a:ext cx="8545351" cy="3023123"/>
          </a:xfrm>
        </p:spPr>
        <p:txBody>
          <a:bodyPr>
            <a:norm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Діяльність виконавчого комітету Бориспільської міської ради висвітлюється</a:t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офіційному сайті Бориспільської міської ради </a:t>
            </a:r>
            <a:r>
              <a:rPr lang="en-US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https://borispol-rada.gov.ua</a:t>
            </a:r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 у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соцмережах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сторінка у мережі «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Фейсбук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телеграм-канал Бориспільської міської територіальної громади</a:t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«Бориспіль офіційний»;</a:t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туб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-канал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ТелеРадіоСтудії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«Бориспіль»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s://encrypted-tbn0.gstatic.com/images?q=tbn:ANd9GcQD2X6CIay_jy2XYPiRQFekeTTBa9HmavEiPRle7FdcrdneQWhieRA7pFc&amp;usqp=CA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08" y="1613611"/>
            <a:ext cx="734218" cy="717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10" y="2308638"/>
            <a:ext cx="763816" cy="763816"/>
          </a:xfrm>
          <a:prstGeom prst="rect">
            <a:avLst/>
          </a:prstGeom>
        </p:spPr>
      </p:pic>
      <p:pic>
        <p:nvPicPr>
          <p:cNvPr id="1030" name="Picture 6" descr="https://clreports.lutskrada.gov.ua/storage/BMyWnuTcCndWAL77meUENutspt9Fa6piHr5c1vp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21" y="3158949"/>
            <a:ext cx="493424" cy="4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12192000" cy="735106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Контакти: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8837" y="4400426"/>
            <a:ext cx="2571281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08301, Україна</a:t>
            </a: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Київська область</a:t>
            </a: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м. Бориспіль</a:t>
            </a:r>
          </a:p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ул. Київський Шлях, 72</a:t>
            </a: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(04595) 5 58 02</a:t>
            </a:r>
          </a:p>
          <a:p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00FF"/>
                </a:solidFill>
                <a:hlinkClick r:id="rId6"/>
              </a:rPr>
              <a:t>E-mail: inf@borispol-rada.gov.ua</a:t>
            </a:r>
            <a:endParaRPr lang="uk-UA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400" dirty="0"/>
          </a:p>
        </p:txBody>
      </p:sp>
      <p:pic>
        <p:nvPicPr>
          <p:cNvPr id="1026" name="Picture 2" descr="телефон иконки. Скачать бесплатно иконки телефон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08" y="5414032"/>
            <a:ext cx="514670" cy="51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-icons-png.flaticon.com/512/4698/469870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08" y="6095577"/>
            <a:ext cx="514670" cy="51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3817856"/>
            <a:ext cx="12192000" cy="301657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92000" cy="717176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Національна згуртованість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953" y="859721"/>
            <a:ext cx="73947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Підписано меморандуми про співробітництво в рамках національного </a:t>
            </a:r>
            <a:r>
              <a:rPr lang="uk-UA" sz="14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endParaRPr lang="uk-UA" sz="1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«Пліч-о-пліч: згуртовані громади»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із громадами-форпостами:</a:t>
            </a:r>
          </a:p>
          <a:p>
            <a:endParaRPr lang="uk-UA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19" y="1511671"/>
            <a:ext cx="4524361" cy="30155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0072" y="4618813"/>
            <a:ext cx="3184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uk-UA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Сновською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міською територіальною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громадою Чернігівської області</a:t>
            </a:r>
            <a:endParaRPr lang="uk-UA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012" y="1100904"/>
            <a:ext cx="3820305" cy="305624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579223" y="4296343"/>
            <a:ext cx="3612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 Краматорською міською територіальною 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громадою Донецької області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/>
          <a:srcRect l="26144" t="19947" r="42888" b="42021"/>
          <a:stretch/>
        </p:blipFill>
        <p:spPr bwMode="auto">
          <a:xfrm>
            <a:off x="4285129" y="2958906"/>
            <a:ext cx="4294094" cy="3136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643717" y="6095446"/>
            <a:ext cx="3576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З Куп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янською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міською територіальною громадою (Харківська область)</a:t>
            </a:r>
          </a:p>
        </p:txBody>
      </p:sp>
    </p:spTree>
    <p:extLst>
      <p:ext uri="{BB962C8B-B14F-4D97-AF65-F5344CB8AC3E}">
        <p14:creationId xmlns:p14="http://schemas.microsoft.com/office/powerpoint/2010/main" val="30032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486468" y="963378"/>
          <a:ext cx="6087587" cy="386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15858" y="5179442"/>
            <a:ext cx="722336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допомогу 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Збройним Силам України 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спрямовано </a:t>
            </a:r>
            <a:r>
              <a:rPr lang="uk-UA" sz="1300" b="1" dirty="0" smtClean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111,0 </a:t>
            </a:r>
            <a:r>
              <a:rPr lang="uk-UA" sz="1300" b="1" dirty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млн </a:t>
            </a:r>
            <a:r>
              <a:rPr lang="uk-UA" sz="1300" b="1" dirty="0" smtClean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них:</a:t>
            </a:r>
          </a:p>
          <a:p>
            <a:endParaRPr lang="uk-UA" sz="13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uk-UA" sz="1300" b="1" dirty="0" smtClean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37,7 </a:t>
            </a:r>
            <a:r>
              <a:rPr lang="uk-UA" sz="1300" b="1" dirty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млн грн 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 придбання 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товарів цивільно-подвійного призначення </a:t>
            </a:r>
            <a:endParaRPr lang="uk-UA" sz="13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(</a:t>
            </a:r>
            <a:r>
              <a:rPr lang="uk-UA" sz="13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квадрокоптери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FPV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uk-UA" sz="13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дрони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зарядні станції</a:t>
            </a:r>
            <a:r>
              <a:rPr lang="uk-UA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endParaRPr lang="uk-UA" sz="13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uk-UA" sz="1300" b="1" dirty="0" smtClean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73,3 </a:t>
            </a:r>
            <a:r>
              <a:rPr lang="uk-UA" sz="1300" b="1" dirty="0">
                <a:solidFill>
                  <a:srgbClr val="1902C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млн грн </a:t>
            </a:r>
            <a:r>
              <a:rPr lang="uk-UA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субвенція військовим частинам за їх запитами.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2192000" cy="735106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Міський бюджет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7691" y="3937661"/>
            <a:ext cx="10134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них ПДФО</a:t>
            </a:r>
            <a:endParaRPr lang="uk-UA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7691" y="2281288"/>
            <a:ext cx="10134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них ПДФО</a:t>
            </a:r>
            <a:endParaRPr lang="uk-UA" sz="1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37690" y="1866696"/>
            <a:ext cx="12795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Всього доходів</a:t>
            </a:r>
            <a:endParaRPr lang="uk-UA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37689" y="3523069"/>
            <a:ext cx="12795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Всього доходів</a:t>
            </a:r>
            <a:endParaRPr lang="uk-UA" sz="1100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/>
          </p:nvPr>
        </p:nvGraphicFramePr>
        <p:xfrm>
          <a:off x="6458755" y="830597"/>
          <a:ext cx="5048349" cy="3751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087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Соціальний захист, 177,5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186" y="840968"/>
            <a:ext cx="673482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Заходи міської програми «Турбота»</a:t>
            </a:r>
          </a:p>
          <a:p>
            <a:r>
              <a:rPr lang="uk-UA" sz="13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профінансовано на загальну суму 52,0 млн грн:</a:t>
            </a:r>
          </a:p>
          <a:p>
            <a:endParaRPr lang="uk-UA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19,7 млн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одноразова адресна матеріальна допомога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2 728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мешканцям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Бориспільської міської територіальної громади, які опинилися в складних життєвих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обставинах;</a:t>
            </a:r>
          </a:p>
          <a:p>
            <a:pPr marL="285750" indent="-285750">
              <a:buFontTx/>
              <a:buChar char="-"/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6,3 млн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кошти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автомобільним перевізникам, які здійснюють безкоштовні перевезення пільгових категорій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громадян;</a:t>
            </a:r>
          </a:p>
          <a:p>
            <a:pPr marL="285750" indent="-285750">
              <a:buFontTx/>
              <a:buChar char="-"/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5,8 млн грн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разова грошова допомога для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осіб на виготовлення та встановлення  надмогильного пам’ятника загиблому (померлому) Захиснику чи захисниці України, зареєстрованих або проживаючих у громаді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4,6 млн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одноразова адресна матеріальна  допомога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лікування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296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громадянам, які зареєстровані або проживають на території Бориспільської міської територіальної громади та отримали тяжкі поранення у війні р/ф проти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 (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легка, середня, тяжка форма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поранення);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3,6 млн грн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разова матеріальна допомога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182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отримувачам одному із членів сім’ї полоненого, загиблого (померлого),  зниклого безвісти  у війні р/ф проти України;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2,5 млн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разова матеріальна допомога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лікування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41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дитині, хворій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цукровий діабет І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типу;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1,0 млн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надання послуг з поховання загиблих (померлих) у війні р/ф проти України;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700,0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кошти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здійснення безкоштовних перевезень пільгових категорій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мешканців громади приміським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залізничним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транспортом;</a:t>
            </a:r>
          </a:p>
          <a:p>
            <a:pPr marL="285750" indent="-285750">
              <a:buFontTx/>
              <a:buChar char="-"/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311,5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пільги на житлово-комунальні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послуги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35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особам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 інвалідністю по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зору;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134,6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відшкодовано витрати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надані послуги зв’язку пільговим категоріям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громадян; </a:t>
            </a:r>
          </a:p>
          <a:p>
            <a:pPr marL="285750" indent="-285750">
              <a:buFontTx/>
              <a:buChar char="-"/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39,9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компенсація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транспортних послуг КП «ВУКГ»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доставку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деревини для опалення житлових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приміщень (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особі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pPr marL="285750" indent="-285750">
              <a:buFontTx/>
              <a:buChar char="-"/>
            </a:pPr>
            <a:endParaRPr lang="uk-UA" sz="9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7,9 </a:t>
            </a:r>
            <a:r>
              <a:rPr lang="uk-UA" sz="9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грн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проведено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відшкодування вартості проїзду один раз на рік в межах України </a:t>
            </a: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6-м </a:t>
            </a:r>
            <a:r>
              <a:rPr lang="uk-UA" sz="9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громадянам, постраждалим внаслідок аварії на ЧАЕС 1 та 2 </a:t>
            </a:r>
            <a:r>
              <a:rPr lang="uk-UA" sz="9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категорії;</a:t>
            </a:r>
          </a:p>
          <a:p>
            <a:pPr marL="285750" indent="-285750">
              <a:buFontTx/>
              <a:buChar char="-"/>
            </a:pPr>
            <a:endParaRPr lang="uk-UA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sz="9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7,2 млн грн </a:t>
            </a:r>
            <a:r>
              <a:rPr lang="uk-UA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інші заходи (компенсація фізичним особам, які надають соціальні послуги,  гарячі обіди для людей похилого віку, зміцнення матеріально-технічної бази Бориспільського міського Центру інтегрованих соціальних послуг та інше).</a:t>
            </a:r>
            <a:endParaRPr lang="uk-UA" sz="900" b="1" dirty="0"/>
          </a:p>
        </p:txBody>
      </p:sp>
      <p:pic>
        <p:nvPicPr>
          <p:cNvPr id="6" name="Рисунок 5" descr="C:\Users\Людмила\Desktop\ФОТО\зображення_viber_2026-01-07_09-56-39-7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94" y="740191"/>
            <a:ext cx="4141694" cy="2989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Людмила\Desktop\ФОТО\зображення_viber_2026-01-07_09-56-40-2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622" y="3370729"/>
            <a:ext cx="4602190" cy="291265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840494" y="6302159"/>
            <a:ext cx="39693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Діє Бориспільський міський ветеранський центр «ВЕТЕРАН.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 Надано </a:t>
            </a:r>
            <a:r>
              <a:rPr lang="uk-UA" sz="11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2150</a:t>
            </a:r>
            <a:r>
              <a:rPr lang="uk-UA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консультацій </a:t>
            </a:r>
            <a:endParaRPr lang="uk-UA" sz="1100" dirty="0"/>
          </a:p>
        </p:txBody>
      </p:sp>
    </p:spTree>
    <p:extLst>
      <p:ext uri="{BB962C8B-B14F-4D97-AF65-F5344CB8AC3E}">
        <p14:creationId xmlns:p14="http://schemas.microsoft.com/office/powerpoint/2010/main" val="45784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6016" y="932690"/>
            <a:ext cx="6665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Бориспільський міський ветеранський центр отримав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інклюзивний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мікроавтобус</a:t>
            </a:r>
            <a:r>
              <a:rPr lang="uk-UA" sz="12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</a:t>
            </a:r>
            <a:r>
              <a:rPr lang="en-US" sz="12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виконує функцію </a:t>
            </a:r>
            <a:r>
              <a:rPr lang="uk-UA" sz="12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соціального таксі для наших захисників і захисниць</a:t>
            </a:r>
            <a:r>
              <a:rPr lang="uk-UA" sz="12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1200" b="1" dirty="0" smtClean="0">
              <a:solidFill>
                <a:srgbClr val="0808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200" b="1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Ініціатива втілена за сприяння Київської обласної військової адміністрації та Київської обласної ради.</a:t>
            </a:r>
          </a:p>
          <a:p>
            <a:endParaRPr lang="uk-UA" sz="1200" b="1" dirty="0">
              <a:solidFill>
                <a:srgbClr val="0808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200" b="1" dirty="0" smtClean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Вартість автомобіля – 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млн грн</a:t>
            </a:r>
            <a:r>
              <a:rPr lang="uk-U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200" b="1" dirty="0" smtClean="0">
              <a:solidFill>
                <a:srgbClr val="0808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Новий автомобіль для «Ветеран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На Київщині ветеранам передали інклюзивні автомобілі - інклюзи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15" y="2346811"/>
            <a:ext cx="6423307" cy="427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озможно, это изображение фургон, скорая помощь и тек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183" y="932690"/>
            <a:ext cx="4269033" cy="56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15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21479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Соціальний захист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976" y="743687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Діють установи соціального спрямування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ентр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інтегрованих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послуг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190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(1154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підопічних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Реабілітаційна установа для осіб з інвалідністю</a:t>
            </a:r>
          </a:p>
          <a:p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«Наш дім» імені Валентини Бондаренко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uk-UA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69 </a:t>
            </a:r>
            <a:r>
              <a:rPr lang="uk-UA" sz="1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вихованців)</a:t>
            </a:r>
            <a:r>
              <a:rPr lang="uk-UA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дитячих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будинків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сімейного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типу 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прийомні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родини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 </a:t>
            </a:r>
            <a:r>
              <a:rPr lang="ru-RU" sz="1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65" y="2867345"/>
            <a:ext cx="2609887" cy="32152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8466" y="6082552"/>
            <a:ext cx="26983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Відділення надання натуральної допомоги «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добро. Бориспіль» Центру інтегрованих соціальних послуг</a:t>
            </a:r>
            <a:endParaRPr lang="uk-UA" sz="1000" dirty="0"/>
          </a:p>
        </p:txBody>
      </p:sp>
      <p:pic>
        <p:nvPicPr>
          <p:cNvPr id="7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806" y="3191435"/>
            <a:ext cx="2782883" cy="34451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269689" y="4486304"/>
            <a:ext cx="16820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Розвиваючі заняття з вихованцями Реабілітаційної установи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осіб з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інвалідністю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«Наш дім» імені Валентини Бондаренко </a:t>
            </a:r>
            <a:endParaRPr lang="uk-UA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565" y="743687"/>
            <a:ext cx="2806963" cy="37426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626" y="3272725"/>
            <a:ext cx="2107372" cy="28098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122482" y="4733736"/>
            <a:ext cx="20339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Триває капітальний ремонт приміщень Реабілітаційної установи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осіб з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інвалідністю </a:t>
            </a:r>
            <a:r>
              <a:rPr lang="uk-UA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«Наш дім» імені Валентини Бондаренко 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суму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6,2 млн грн</a:t>
            </a:r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r>
              <a:rPr lang="uk-UA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освоєно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3,5 млн грн</a:t>
            </a:r>
            <a:endParaRPr lang="uk-UA" sz="1000" dirty="0">
              <a:solidFill>
                <a:srgbClr val="0000FF"/>
              </a:solidFill>
            </a:endParaRPr>
          </a:p>
        </p:txBody>
      </p:sp>
      <p:pic>
        <p:nvPicPr>
          <p:cNvPr id="6" name="Picture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781" y="743687"/>
            <a:ext cx="2332392" cy="31314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1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030" y="3794263"/>
            <a:ext cx="3671997" cy="26625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798" y="2860794"/>
            <a:ext cx="1927834" cy="269614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-44823"/>
            <a:ext cx="12192000" cy="735106"/>
          </a:xfrm>
          <a:prstGeom prst="rect">
            <a:avLst/>
          </a:prstGeom>
          <a:solidFill>
            <a:srgbClr val="CCFFC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Охорона </a:t>
            </a:r>
            <a:r>
              <a:rPr lang="uk-U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здоров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я, 115,5 млн грн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4" y="944325"/>
            <a:ext cx="3353330" cy="26961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245346" y="3920514"/>
            <a:ext cx="371191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Завершено реконструкцію амбулаторії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загальної практики сімейної медицини у             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uk-UA" sz="1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Рогозів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(роботи розпочаті у липні 2021 р.).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Вартість робіт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15,3 млн </a:t>
            </a:r>
            <a:r>
              <a:rPr lang="uk-UA" sz="10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грн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з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них: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кошти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обласного бюджету –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8,0 млн грн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кошти міського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бюджету –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7,3 млн грн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них у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 році освоєно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3,4 млн грн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uk-UA" sz="1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19882" y="4228290"/>
            <a:ext cx="32721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базі КНП «Бориспільська багатопрофільна лікарня інтенсивного лікування» відкрито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стаціонарне реабілітаційне відділення</a:t>
            </a:r>
            <a:r>
              <a:rPr lang="en-US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 Центр </a:t>
            </a:r>
            <a:r>
              <a:rPr lang="uk-UA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ментального </a:t>
            </a:r>
            <a:r>
              <a:rPr lang="uk-UA" sz="1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здоров</a:t>
            </a:r>
            <a:r>
              <a:rPr lang="en-US" sz="1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uk-UA" sz="1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я. </a:t>
            </a:r>
          </a:p>
          <a:p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Вартість робіт з ремонту реабілітаційного відділення – </a:t>
            </a:r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20,3 млн грн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з них:</a:t>
            </a:r>
          </a:p>
          <a:p>
            <a:endParaRPr lang="uk-UA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млн грн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кошти Бориспільської міської ради,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млн грн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кошти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Пристоличної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сільської ради, 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 млн грн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кошти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Золочівської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сільської ради,</a:t>
            </a:r>
          </a:p>
          <a:p>
            <a:r>
              <a:rPr lang="uk-UA" sz="1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 млн грн 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кошти </a:t>
            </a:r>
            <a:r>
              <a:rPr lang="uk-UA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Вороньківської</a:t>
            </a:r>
            <a:r>
              <a:rPr lang="uk-UA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сільської ради.</a:t>
            </a:r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045" y="828262"/>
            <a:ext cx="4172426" cy="27740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027" y="1883280"/>
            <a:ext cx="3182986" cy="212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8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3938</Words>
  <Application>Microsoft Office PowerPoint</Application>
  <PresentationFormat>Широкоэкранный</PresentationFormat>
  <Paragraphs>437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      Адміністративні послуги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Діяльність виконавчого комітету Бориспільської міської ради висвітлюється на офіційному сайті Бориспільської міської ради https://borispol-rada.gov.ua та у соцмережах:                           сторінка у мережі «Фейсбук»;                          телеграм-канал Бориспільської міської територіальної громади                        «Бориспіль офіційний»;                          ютуб-канал ТелеРадіоСтудії «Бориспіль»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секретаря Бориспільської міської ради  ВЛАДИСЛАВА БАЙЧАСА  про роботу за 2025 рік</dc:title>
  <dc:creator>User</dc:creator>
  <cp:lastModifiedBy>User</cp:lastModifiedBy>
  <cp:revision>397</cp:revision>
  <cp:lastPrinted>2026-03-12T08:32:52Z</cp:lastPrinted>
  <dcterms:created xsi:type="dcterms:W3CDTF">2025-11-12T13:20:46Z</dcterms:created>
  <dcterms:modified xsi:type="dcterms:W3CDTF">2026-03-13T10:06:13Z</dcterms:modified>
</cp:coreProperties>
</file>