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2" r:id="rId6"/>
    <p:sldId id="261" r:id="rId7"/>
    <p:sldId id="263" r:id="rId8"/>
    <p:sldId id="260" r:id="rId9"/>
    <p:sldId id="281" r:id="rId10"/>
    <p:sldId id="264" r:id="rId11"/>
    <p:sldId id="265" r:id="rId12"/>
    <p:sldId id="266" r:id="rId13"/>
    <p:sldId id="267" r:id="rId14"/>
    <p:sldId id="268" r:id="rId15"/>
    <p:sldId id="269" r:id="rId16"/>
    <p:sldId id="284" r:id="rId17"/>
    <p:sldId id="282" r:id="rId18"/>
    <p:sldId id="270" r:id="rId19"/>
    <p:sldId id="271" r:id="rId20"/>
    <p:sldId id="272" r:id="rId21"/>
    <p:sldId id="273" r:id="rId22"/>
    <p:sldId id="274" r:id="rId23"/>
    <p:sldId id="277" r:id="rId24"/>
    <p:sldId id="275" r:id="rId25"/>
    <p:sldId id="278" r:id="rId26"/>
    <p:sldId id="279" r:id="rId27"/>
    <p:sldId id="283" r:id="rId28"/>
    <p:sldId id="280" r:id="rId29"/>
  </p:sldIdLst>
  <p:sldSz cx="12192000" cy="6858000"/>
  <p:notesSz cx="6761163" cy="99425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FE6FF"/>
    <a:srgbClr val="43CEFF"/>
    <a:srgbClr val="21C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80" autoAdjust="0"/>
  </p:normalViewPr>
  <p:slideViewPr>
    <p:cSldViewPr snapToGrid="0">
      <p:cViewPr varScale="1">
        <p:scale>
          <a:sx n="103" d="100"/>
          <a:sy n="103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 sz="1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Доходи міського </a:t>
            </a:r>
            <a:r>
              <a:rPr lang="uk-UA" sz="1600" b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бюджету, млн грн</a:t>
            </a:r>
            <a:endParaRPr lang="uk-UA" sz="16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Лист1!$B$20</c:f>
              <c:strCache>
                <c:ptCount val="1"/>
                <c:pt idx="0">
                  <c:v>Загальний фонд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Лист1!$A$21:$A$22</c:f>
              <c:strCache>
                <c:ptCount val="2"/>
                <c:pt idx="0">
                  <c:v>І півр. 2025</c:v>
                </c:pt>
                <c:pt idx="1">
                  <c:v>І півр. 2026 </c:v>
                </c:pt>
              </c:strCache>
            </c:strRef>
          </c:cat>
          <c:val>
            <c:numRef>
              <c:f>Лист1!$B$21:$B$22</c:f>
              <c:numCache>
                <c:formatCode>General</c:formatCode>
                <c:ptCount val="2"/>
                <c:pt idx="0">
                  <c:v>599.1</c:v>
                </c:pt>
                <c:pt idx="1">
                  <c:v>732.6</c:v>
                </c:pt>
              </c:numCache>
            </c:numRef>
          </c:val>
        </c:ser>
        <c:ser>
          <c:idx val="1"/>
          <c:order val="1"/>
          <c:tx>
            <c:strRef>
              <c:f>Лист1!$C$20</c:f>
              <c:strCache>
                <c:ptCount val="1"/>
                <c:pt idx="0">
                  <c:v>Спеціальний фонд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Лист1!$A$21:$A$22</c:f>
              <c:strCache>
                <c:ptCount val="2"/>
                <c:pt idx="0">
                  <c:v>І півр. 2025</c:v>
                </c:pt>
                <c:pt idx="1">
                  <c:v>І півр. 2026 </c:v>
                </c:pt>
              </c:strCache>
            </c:strRef>
          </c:cat>
          <c:val>
            <c:numRef>
              <c:f>Лист1!$C$21:$C$22</c:f>
              <c:numCache>
                <c:formatCode>General</c:formatCode>
                <c:ptCount val="2"/>
                <c:pt idx="0">
                  <c:v>30.6</c:v>
                </c:pt>
                <c:pt idx="1">
                  <c:v>61.2</c:v>
                </c:pt>
              </c:numCache>
            </c:numRef>
          </c:val>
        </c:ser>
        <c:ser>
          <c:idx val="2"/>
          <c:order val="2"/>
          <c:tx>
            <c:strRef>
              <c:f>Лист1!$D$20</c:f>
              <c:strCache>
                <c:ptCount val="1"/>
                <c:pt idx="0">
                  <c:v>Міжбюджетні трансферти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Лист1!$A$21:$A$22</c:f>
              <c:strCache>
                <c:ptCount val="2"/>
                <c:pt idx="0">
                  <c:v>І півр. 2025</c:v>
                </c:pt>
                <c:pt idx="1">
                  <c:v>І півр. 2026 </c:v>
                </c:pt>
              </c:strCache>
            </c:strRef>
          </c:cat>
          <c:val>
            <c:numRef>
              <c:f>Лист1!$D$21:$D$22</c:f>
              <c:numCache>
                <c:formatCode>General</c:formatCode>
                <c:ptCount val="2"/>
                <c:pt idx="0" formatCode="0.0">
                  <c:v>199</c:v>
                </c:pt>
                <c:pt idx="1">
                  <c:v>368.9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72895400"/>
        <c:axId val="272895792"/>
      </c:barChart>
      <c:catAx>
        <c:axId val="2728954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272895792"/>
        <c:crosses val="autoZero"/>
        <c:auto val="1"/>
        <c:lblAlgn val="ctr"/>
        <c:lblOffset val="100"/>
        <c:noMultiLvlLbl val="0"/>
      </c:catAx>
      <c:valAx>
        <c:axId val="272895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72895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 sz="16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Всього видатків, млн грн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Лист1!$A$14</c:f>
              <c:strCache>
                <c:ptCount val="1"/>
                <c:pt idx="0">
                  <c:v>Всього видатків</c:v>
                </c:pt>
              </c:strCache>
            </c:strRef>
          </c:tx>
          <c:spPr>
            <a:solidFill>
              <a:srgbClr val="CC66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Лист1!$B$13:$C$13</c:f>
              <c:strCache>
                <c:ptCount val="2"/>
                <c:pt idx="0">
                  <c:v>І півр 2025</c:v>
                </c:pt>
                <c:pt idx="1">
                  <c:v>І півр 2026 </c:v>
                </c:pt>
              </c:strCache>
            </c:strRef>
          </c:cat>
          <c:val>
            <c:numRef>
              <c:f>Лист1!$B$14:$C$14</c:f>
              <c:numCache>
                <c:formatCode>General</c:formatCode>
                <c:ptCount val="2"/>
                <c:pt idx="0">
                  <c:v>743.4</c:v>
                </c:pt>
                <c:pt idx="1">
                  <c:v>1084.3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72898144"/>
        <c:axId val="272892656"/>
      </c:barChart>
      <c:catAx>
        <c:axId val="272898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272892656"/>
        <c:crosses val="autoZero"/>
        <c:auto val="1"/>
        <c:lblAlgn val="ctr"/>
        <c:lblOffset val="100"/>
        <c:noMultiLvlLbl val="0"/>
      </c:catAx>
      <c:valAx>
        <c:axId val="272892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72898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0.18096</cdr:x>
      <cdr:y>0.88947</cdr:y>
    </cdr:from>
    <cdr:to>
      <cdr:x>1</cdr:x>
      <cdr:y>1</cdr:y>
    </cdr:to>
    <cdr:sp macro="" textlink="">
      <cdr:nvSpPr>
        <cdr:cNvPr id="3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5054314" y="6482422"/>
          <a:ext cx="5512085" cy="426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ctr">
          <a:normAutofit fontScale="90000"/>
        </a:bodyPr>
        <a:lstStyle xmlns:a="http://schemas.openxmlformats.org/drawingml/2006/main">
          <a:lvl1pPr algn="l" defTabSz="914400" rtl="0" eaLnBrk="1" latinLnBrk="0" hangingPunct="1">
            <a:lnSpc>
              <a:spcPct val="90000"/>
            </a:lnSpc>
            <a:spcBef>
              <a:spcPct val="0"/>
            </a:spcBef>
            <a:buNone/>
            <a:defRPr sz="4400" kern="1200">
              <a:solidFill>
                <a:schemeClr val="tx1"/>
              </a:solidFill>
              <a:latin typeface="+mj-lt"/>
              <a:ea typeface="+mj-ea"/>
              <a:cs typeface="+mj-cs"/>
            </a:defRPr>
          </a:lvl1pPr>
        </a:lstStyle>
        <a:p xmlns:a="http://schemas.openxmlformats.org/drawingml/2006/main">
          <a:endParaRPr lang="uk-UA" dirty="0"/>
        </a:p>
      </cdr:txBody>
    </cdr:sp>
  </cdr:relSizeAnchor>
  <cdr:relSizeAnchor xmlns:cdr="http://schemas.openxmlformats.org/drawingml/2006/chartDrawing">
    <cdr:from>
      <cdr:x>0.61625</cdr:x>
      <cdr:y>0.58691</cdr:y>
    </cdr:from>
    <cdr:to>
      <cdr:x>0.74014</cdr:x>
      <cdr:y>0.75368</cdr:y>
    </cdr:to>
    <cdr:sp macro="" textlink="">
      <cdr:nvSpPr>
        <cdr:cNvPr id="4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4096672" y="2264078"/>
          <a:ext cx="823571" cy="6433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ctr">
          <a:normAutofit/>
        </a:bodyPr>
        <a:lstStyle xmlns:a="http://schemas.openxmlformats.org/drawingml/2006/main">
          <a:lvl1pPr algn="l" defTabSz="914400" rtl="0" eaLnBrk="1" latinLnBrk="0" hangingPunct="1">
            <a:lnSpc>
              <a:spcPct val="90000"/>
            </a:lnSpc>
            <a:spcBef>
              <a:spcPct val="0"/>
            </a:spcBef>
            <a:buNone/>
            <a:defRPr sz="4400" kern="1200">
              <a:solidFill>
                <a:schemeClr val="tx1"/>
              </a:solidFill>
              <a:latin typeface="+mj-lt"/>
              <a:ea typeface="+mj-ea"/>
              <a:cs typeface="+mj-cs"/>
            </a:defRPr>
          </a:lvl1pPr>
        </a:lstStyle>
        <a:p xmlns:a="http://schemas.openxmlformats.org/drawingml/2006/main">
          <a:r>
            <a:rPr lang="uk-UA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Всього 828,7 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C937-1049-46BB-94E5-A2CB22E1009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1B9A-A4D5-4E6D-ABC3-2BAAA38CE2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69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C937-1049-46BB-94E5-A2CB22E1009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1B9A-A4D5-4E6D-ABC3-2BAAA38CE2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03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C937-1049-46BB-94E5-A2CB22E1009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1B9A-A4D5-4E6D-ABC3-2BAAA38CE2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5496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C937-1049-46BB-94E5-A2CB22E1009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1B9A-A4D5-4E6D-ABC3-2BAAA38CE2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960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C937-1049-46BB-94E5-A2CB22E1009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1B9A-A4D5-4E6D-ABC3-2BAAA38CE2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6860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C937-1049-46BB-94E5-A2CB22E1009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1B9A-A4D5-4E6D-ABC3-2BAAA38CE2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075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C937-1049-46BB-94E5-A2CB22E1009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1B9A-A4D5-4E6D-ABC3-2BAAA38CE2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3170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C937-1049-46BB-94E5-A2CB22E1009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1B9A-A4D5-4E6D-ABC3-2BAAA38CE2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269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C937-1049-46BB-94E5-A2CB22E1009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1B9A-A4D5-4E6D-ABC3-2BAAA38CE2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6958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C937-1049-46BB-94E5-A2CB22E1009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1B9A-A4D5-4E6D-ABC3-2BAAA38CE2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4396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C937-1049-46BB-94E5-A2CB22E1009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A1B9A-A4D5-4E6D-ABC3-2BAAA38CE2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9421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CC937-1049-46BB-94E5-A2CB22E1009D}" type="datetimeFigureOut">
              <a:rPr lang="uk-UA" smtClean="0"/>
              <a:t>27.08.2026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A1B9A-A4D5-4E6D-ABC3-2BAAA38CE2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4652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1.jpg"/><Relationship Id="rId4" Type="http://schemas.openxmlformats.org/officeDocument/2006/relationships/image" Target="../media/image8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hyperlink" Target="https://borispol-rada.gov.ua/" TargetMode="External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Relationship Id="rId6" Type="http://schemas.openxmlformats.org/officeDocument/2006/relationships/hyperlink" Target="e-mail:%20inf@borispol-rada.gov.ua" TargetMode="External"/><Relationship Id="rId5" Type="http://schemas.openxmlformats.org/officeDocument/2006/relationships/image" Target="../media/image1.jpeg"/><Relationship Id="rId4" Type="http://schemas.openxmlformats.org/officeDocument/2006/relationships/image" Target="../media/image9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5719281" y="2157573"/>
            <a:ext cx="6472719" cy="251288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uk-UA" sz="3600" b="1" dirty="0" smtClean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Звіт </a:t>
            </a:r>
            <a:r>
              <a:rPr lang="uk-UA" sz="1600" b="1" dirty="0" smtClean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uk-UA" sz="1600" b="1" dirty="0" smtClean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uk-UA" sz="1600" b="1" dirty="0" smtClean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секретаря Бориспільської міської ради </a:t>
            </a:r>
            <a:br>
              <a:rPr lang="uk-UA" sz="1600" b="1" dirty="0" smtClean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uk-UA" sz="1600" b="1" dirty="0" smtClean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</a:t>
            </a:r>
            <a:r>
              <a:rPr lang="uk-UA" sz="2400" b="1" dirty="0" smtClean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ВЛАДИСЛАВА БАЙЧАСА </a:t>
            </a:r>
            <a:br>
              <a:rPr lang="uk-UA" sz="2400" b="1" dirty="0" smtClean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uk-UA" sz="2400" b="1" dirty="0" smtClean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</a:t>
            </a:r>
            <a:r>
              <a:rPr lang="uk-UA" sz="1600" b="1" dirty="0" smtClean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 діяльність виконавчих органів ради </a:t>
            </a:r>
          </a:p>
          <a:p>
            <a:pPr>
              <a:lnSpc>
                <a:spcPct val="150000"/>
              </a:lnSpc>
            </a:pPr>
            <a:r>
              <a:rPr lang="uk-UA" sz="1600" b="1" dirty="0" smtClean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</a:t>
            </a:r>
            <a:r>
              <a:rPr lang="uk-UA" sz="2400" b="1" dirty="0" smtClean="0">
                <a:solidFill>
                  <a:srgbClr val="0000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за І півріччя 2026 року</a:t>
            </a:r>
            <a:endParaRPr lang="uk-UA" sz="2400" b="1" dirty="0">
              <a:solidFill>
                <a:srgbClr val="0000FF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17179" y="2157573"/>
            <a:ext cx="2702102" cy="2512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pic>
        <p:nvPicPr>
          <p:cNvPr id="4" name="Picture 11" descr="Герб-Бориспол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816" y="2437969"/>
            <a:ext cx="1932827" cy="215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24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Охорона </a:t>
            </a:r>
            <a:r>
              <a:rPr lang="uk-U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здоров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я, 44,4 млн грн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34650" y="594982"/>
            <a:ext cx="6345444" cy="2354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uk-UA" altLang="ru-RU" sz="105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Фінансування закладів охорони </a:t>
            </a:r>
            <a:r>
              <a:rPr lang="uk-UA" altLang="ru-RU" sz="1050" b="1" u="sng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</a:t>
            </a:r>
            <a:r>
              <a:rPr lang="en-US" altLang="ru-RU" sz="105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1050" b="1" u="sng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– 40,3 млн грн:</a:t>
            </a:r>
            <a:endParaRPr lang="uk-UA" altLang="ru-RU" sz="1050" b="1" u="sng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altLang="ru-RU" sz="105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КНП 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“Бориспільський міський центр</a:t>
            </a:r>
            <a:r>
              <a:rPr lang="en-US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первинної </a:t>
            </a:r>
            <a:endParaRPr lang="en-US" alt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медико-санітарної</a:t>
            </a:r>
            <a:r>
              <a:rPr lang="en-US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допомоги” 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(12 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амбулаторій                 </a:t>
            </a:r>
          </a:p>
          <a:p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загальної 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практики сімейної медицини)</a:t>
            </a:r>
            <a:r>
              <a:rPr lang="en-US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ru-RU" sz="1050" b="1" dirty="0" smtClean="0">
                <a:solidFill>
                  <a:srgbClr val="190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284,1 тис. грн</a:t>
            </a:r>
            <a:r>
              <a:rPr lang="uk-UA" altLang="ru-RU" sz="1050" b="1" dirty="0" smtClean="0">
                <a:solidFill>
                  <a:srgbClr val="190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uk-UA" altLang="ru-RU" sz="105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alt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КНП 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“Бориспільський 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стоматологічний 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центр”</a:t>
            </a:r>
            <a:r>
              <a:rPr lang="en-US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altLang="ru-RU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141,2 тис. грн</a:t>
            </a:r>
            <a:r>
              <a:rPr lang="uk-UA" altLang="ru-RU" sz="1050" b="1" dirty="0" smtClean="0">
                <a:solidFill>
                  <a:srgbClr val="190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altLang="ru-RU" sz="105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alt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КНП 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“Бориспільська</a:t>
            </a:r>
            <a:r>
              <a:rPr lang="en-US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багатопрофільна лікарня </a:t>
            </a:r>
          </a:p>
          <a:p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інтенсивного 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лікування”</a:t>
            </a:r>
            <a:r>
              <a:rPr lang="en-US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altLang="ru-RU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20 251,8 тис. грн, </a:t>
            </a:r>
          </a:p>
          <a:p>
            <a:r>
              <a:rPr lang="uk-UA" altLang="ru-RU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 них </a:t>
            </a:r>
            <a:r>
              <a:rPr lang="uk-UA" altLang="ru-RU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2 500,0 </a:t>
            </a:r>
            <a:r>
              <a:rPr lang="uk-UA" altLang="ru-RU" sz="105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altLang="ru-RU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матеріальне стимулювання працівників.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alt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Комунальні послуги та енергоносії закладів охорони</a:t>
            </a:r>
          </a:p>
          <a:p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k-UA" altLang="ru-RU" sz="105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здоров</a:t>
            </a:r>
            <a:r>
              <a:rPr lang="en-US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– </a:t>
            </a:r>
            <a:r>
              <a:rPr lang="uk-UA" altLang="ru-RU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19,6 млн грн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alt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4650" y="2962993"/>
            <a:ext cx="5596984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1050" b="1" u="sng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Фінансова підтримка мешканців громади – 4,1 млн грн:</a:t>
            </a:r>
          </a:p>
          <a:p>
            <a:endParaRPr lang="uk-UA" altLang="ru-RU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езоплатний 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та пільговий 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відпуск лікарських 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засобів окремим 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категоріям жителів громади 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на суму</a:t>
            </a:r>
            <a:r>
              <a:rPr lang="uk-UA" altLang="ru-RU" sz="105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3,5 </a:t>
            </a:r>
            <a:r>
              <a:rPr lang="uk-UA" altLang="ru-RU" sz="105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</a:t>
            </a:r>
            <a:r>
              <a:rPr lang="uk-UA" altLang="ru-RU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altLang="ru-RU" sz="105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ідшкодування вартості ліків для пацієнтів, яким проводиться </a:t>
            </a:r>
            <a:r>
              <a:rPr lang="uk-UA" altLang="ru-RU" sz="105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бікарбонатний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гемодіаліз – </a:t>
            </a:r>
            <a:r>
              <a:rPr lang="uk-UA" altLang="ru-RU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 </a:t>
            </a:r>
            <a:r>
              <a:rPr lang="uk-UA" altLang="ru-RU" sz="105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altLang="ru-RU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безкоштовні медичні вироби для дорослих та дітей з особливими потребами –</a:t>
            </a:r>
            <a:r>
              <a:rPr lang="uk-UA" altLang="ru-RU" sz="105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373 тис. грн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altLang="ru-RU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uk-UA" alt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ридбано туберкулін на суму </a:t>
            </a:r>
            <a:r>
              <a:rPr lang="uk-UA" altLang="ru-RU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6,5 </a:t>
            </a:r>
            <a:r>
              <a:rPr lang="uk-UA" altLang="ru-RU" sz="105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alt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altLang="ru-RU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050" b="1" u="sng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Безкоштовні стоматологічні послуги  отримали:</a:t>
            </a:r>
          </a:p>
          <a:p>
            <a:endParaRPr lang="uk-UA" sz="105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1325 осіб</a:t>
            </a: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які захищають/захищали незалежність, суверенітет та територіальну цілісність України (учасники бойових дій, звільнені з полону та особи з інвалідністю внаслідок війни, які зареєстровані та/або фактично проживають у громаді) на загальну суму </a:t>
            </a:r>
            <a:r>
              <a:rPr lang="uk-UA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2,4 млн грн</a:t>
            </a: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з них </a:t>
            </a:r>
            <a:r>
              <a:rPr lang="uk-UA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986,3 </a:t>
            </a:r>
            <a:r>
              <a:rPr lang="uk-UA" sz="105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власні кошти КНП «БСЦ», </a:t>
            </a:r>
            <a:r>
              <a:rPr lang="uk-UA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1,4 млн грн </a:t>
            </a: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кошти НСЗУ;</a:t>
            </a:r>
          </a:p>
          <a:p>
            <a:endParaRPr lang="uk-UA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 осіб</a:t>
            </a: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які постраждали внаслідок аварії на Чорнобильській АЕС на загальну суму </a:t>
            </a:r>
            <a:r>
              <a:rPr lang="uk-UA" sz="105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27,7 </a:t>
            </a:r>
            <a:r>
              <a:rPr lang="uk-UA" sz="105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за кошти НСЗУ.</a:t>
            </a:r>
            <a:endParaRPr lang="uk-UA" altLang="ru-RU" sz="105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226" y="697283"/>
            <a:ext cx="4050780" cy="54010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313567" y="6121809"/>
            <a:ext cx="39684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Стоматологічні послуги для осіб, які </a:t>
            </a:r>
            <a:r>
              <a:rPr lang="uk-UA" sz="900" b="1" dirty="0">
                <a:latin typeface="Arial" panose="020B0604020202020204" pitchFamily="34" charset="0"/>
                <a:cs typeface="Arial" panose="020B0604020202020204" pitchFamily="34" charset="0"/>
              </a:rPr>
              <a:t>захищають/захищали незалежність, суверенітет та територіальну цілісність України </a:t>
            </a:r>
            <a:endParaRPr lang="uk-UA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51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Охорона </a:t>
            </a:r>
            <a:r>
              <a:rPr lang="uk-U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здоров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86234" y="646674"/>
            <a:ext cx="4481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озпочато 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нове будівництво діагностичного 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відділення на 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території КНП «ББЛІЛ» .</a:t>
            </a:r>
            <a:endParaRPr lang="uk-UA" sz="12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uk-UA" sz="12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Вартість будівельних робіт 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становить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34,2 млн грн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uk-UA" sz="12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 півріччі 2026 року освоєно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3,9 млн грн</a:t>
            </a:r>
            <a:endParaRPr lang="uk-UA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540" y="1889132"/>
            <a:ext cx="3436467" cy="2588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925" y="3872204"/>
            <a:ext cx="3646670" cy="27463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15" y="2669252"/>
            <a:ext cx="2154315" cy="370495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5620" y="646674"/>
            <a:ext cx="47076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зміцнення матеріально-технічної бази </a:t>
            </a:r>
          </a:p>
          <a:p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КНП «Бориспільська багатопрофільна лікарня інтенсивного лікування» спрямовано 9,7 млн грн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endParaRPr lang="uk-UA" sz="12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Придбано: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систему 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ендоскопічної візуалізації 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781,718 тис. грн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endParaRPr lang="uk-UA" sz="12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електронейроміограф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688,00 тис. грн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ендоскопічну мийку 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 дезінфектор 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378,00 тис.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аналізатор 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електролітів ЕС 90 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175,5 тис.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нше обладнання -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2 648,2 </a:t>
            </a:r>
            <a:r>
              <a:rPr lang="uk-UA" sz="12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7388" y="6356937"/>
            <a:ext cx="2214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9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Система </a:t>
            </a:r>
            <a:r>
              <a:rPr lang="uk-UA" sz="9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ендоскопічної </a:t>
            </a:r>
            <a:r>
              <a:rPr lang="uk-UA" sz="9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візуалізації з колоно- та гастроскопом</a:t>
            </a:r>
            <a:endParaRPr lang="uk-UA" sz="9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46009" y="4937443"/>
            <a:ext cx="46590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рамках 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міжнародного партнерства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 німецьким містом </a:t>
            </a:r>
            <a:r>
              <a:rPr lang="uk-UA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Фленсбург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наша громада отримала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342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кілограми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гуманітарної допомоги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потреб охорони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здоров’я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умовах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війни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бинт, харчові добавки, предмети медичного призначення та інше).</a:t>
            </a:r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9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4079" y="1862551"/>
            <a:ext cx="521892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магазин </a:t>
            </a:r>
            <a:r>
              <a:rPr lang="uk-UA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автотоварів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та автомобільної техніки у м. Борисполі, </a:t>
            </a:r>
            <a:r>
              <a:rPr lang="uk-UA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Соцмістечко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200, загальною площею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1042,1 </a:t>
            </a:r>
            <a:r>
              <a:rPr lang="uk-UA" sz="1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кв.м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забудовник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ТОВ "</a:t>
            </a:r>
            <a:r>
              <a:rPr lang="uk-UA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Трейд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Полтава";</a:t>
            </a:r>
          </a:p>
          <a:p>
            <a:pPr marL="171450" indent="-171450">
              <a:spcAft>
                <a:spcPts val="0"/>
              </a:spcAft>
              <a:buFontTx/>
              <a:buChar char="-"/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спортивний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комплекс із приміщенням багатофункціонального призначення по </a:t>
            </a:r>
            <a:r>
              <a:rPr lang="uk-UA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провул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Нижній Вал, 1 у м. Борисполі, загальною площею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1170,4 </a:t>
            </a:r>
            <a:r>
              <a:rPr lang="uk-UA" sz="1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кв.м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забудовник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Нелепа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А.О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Уведено в експлуатацію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22,1 тис.м²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житла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них: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17,8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тис.м²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індивідуальне житло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4,3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тис.м</a:t>
            </a:r>
            <a:r>
              <a:rPr lang="uk-UA" sz="1200" b="1" baseline="30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</a:t>
            </a:r>
            <a:r>
              <a:rPr lang="uk-UA" sz="1200" b="1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багатоквартирне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житло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Інвестиції підприємств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494" y="3816221"/>
            <a:ext cx="3700722" cy="27692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001894" y="4078839"/>
            <a:ext cx="23627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Магазин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автотоварів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та автомобільної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техніки «АТЛ» </a:t>
            </a:r>
            <a:endParaRPr lang="uk-UA" sz="1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-78923" y="998189"/>
            <a:ext cx="5218923" cy="758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3000"/>
              </a:lnSpc>
              <a:spcAft>
                <a:spcPts val="5"/>
              </a:spcAft>
            </a:pPr>
            <a:r>
              <a:rPr lang="uk-UA" sz="1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Суб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’</a:t>
            </a:r>
            <a:r>
              <a:rPr lang="uk-UA" sz="1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єктами</a:t>
            </a:r>
            <a:r>
              <a:rPr lang="uk-UA" sz="1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підприємництва залучено 20,7 млн грн </a:t>
            </a:r>
          </a:p>
          <a:p>
            <a:pPr indent="450215" algn="just">
              <a:lnSpc>
                <a:spcPct val="103000"/>
              </a:lnSpc>
              <a:spcAft>
                <a:spcPts val="5"/>
              </a:spcAft>
            </a:pPr>
            <a:r>
              <a:rPr lang="uk-UA" sz="1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інвестицій та збудовано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ru-RU" sz="1400" b="1" dirty="0" smtClean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3000"/>
              </a:lnSpc>
              <a:spcAft>
                <a:spcPts val="5"/>
              </a:spcAft>
            </a:pPr>
            <a:endParaRPr lang="ru-RU" sz="1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193" y="992411"/>
            <a:ext cx="4035054" cy="301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5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Теплопостачання, 2,6 млн грн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6808" y="1226194"/>
            <a:ext cx="6096000" cy="46628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buFont typeface="Times New Roman" panose="02020603050405020304" pitchFamily="18" charset="0"/>
              <a:buChar char="-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замінено ділянки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теплових мереж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275 м у 2-трубному вимірі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від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котелень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 вул. М.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Калмикова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12-г, вул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Соцмістечко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242, вул. Нижній Вал, 1-а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770,0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Times New Roman" panose="02020603050405020304" pitchFamily="18" charset="0"/>
              <a:buChar char="-"/>
            </a:pP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поточний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17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котелень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та 17 км теплових мереж у 2-трубному вимірі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288,0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заміна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футерування топкової камери котла КВГ-7,65 на котельні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по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вул. Київський Шлях, 39-б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295,6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поточний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котельного обладнання та будівельної частини на котельні по вул. Котляревського, 5/1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200,0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встановлено два насоси рециркуляції на котельні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вул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Котляревського, 5/1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93,0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встановлено автоматичний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ввод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резерву (АВР) на котельні по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вул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Котляревського, 5/1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28,0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нші роботи на 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86,9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Триває реконструкція котельні по вул. В. Момота, 42-б. Виконано робіт на суму 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34,67 млн 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 них 33,8 млн грн у 2025 році (18,1 млн грн – кошти Міжнародної організації з міграції, 15,7 млн грн – кошти міського бюджету) та 868,3 тис. грн у І півріччі 2026 року (128,83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кошти міського бюджету і 739,48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кошти Київської обласної державної адміністрації).</a:t>
            </a:r>
            <a:endParaRPr lang="uk-UA" sz="11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187" y="570828"/>
            <a:ext cx="58907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КПТМ «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Бориспільтепломережа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виконано роботи з утримання та ремонту </a:t>
            </a:r>
          </a:p>
          <a:p>
            <a:pPr indent="450215" algn="just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мереж теплопостачання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1 761,5 тис. 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в тому числі:</a:t>
            </a:r>
          </a:p>
        </p:txBody>
      </p:sp>
      <p:pic>
        <p:nvPicPr>
          <p:cNvPr id="5" name="Рисунок 4" descr="C:\Users\vtv166\Downloads\10000105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084" y="1590089"/>
            <a:ext cx="2163052" cy="421846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0265325" y="5808551"/>
            <a:ext cx="1712071" cy="888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Заміна ділянки теплової мережі від котельні по вулиці Нижній </a:t>
            </a:r>
            <a:r>
              <a:rPr lang="uk-UA" sz="9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Вал,1-а (від </a:t>
            </a:r>
            <a:r>
              <a:rPr lang="uk-UA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ТК-30 до ТК-32 – 103 м в 2-трубному вимірі</a:t>
            </a:r>
            <a:r>
              <a:rPr lang="uk-UA" sz="9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uk-UA" sz="9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https://att3.i.ua/attach/INBOX/6a71a9e39710/2/1000010528.jpg?I=cVKCxFWkaIOab7ZQlqSUrQ%3D%3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588" y="688317"/>
            <a:ext cx="3325716" cy="344753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6746129" y="4236342"/>
            <a:ext cx="2828634" cy="570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Поточний ремонт котельного обладнання та будівельної  </a:t>
            </a:r>
            <a:r>
              <a:rPr lang="uk-UA" sz="9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частини на </a:t>
            </a:r>
            <a:r>
              <a:rPr lang="uk-UA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котельні по вулиці Котляревського,5/1</a:t>
            </a:r>
            <a:endParaRPr lang="uk-UA" sz="9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05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Водопостачання та водовідведення, 7,7 млн грн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9402" y="713547"/>
            <a:ext cx="6096000" cy="517064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кошти міського бюджету на суму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5,8 млн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профінансовано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3,9 млн грн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покриття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різниці в тарифах для відшкодування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витрат за послуги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населенню;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1,0 млн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обслуговування 17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бюветів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питної води;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0,1 млн грн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прочищено та відремонтовано каналізаційні мережі у закладах дошкільної освіти в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с.Сеньківка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Любарці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ДНЗ №1, ДНЗ «Віночок», «Колосочок»;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0,07 млн грн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ремонт водопровідної мережі в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с.Лебедин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та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с.Любарці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0,8 млн грн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розпочато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будівництво водопроводу та мереж каналізації до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житлового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будинку садибного типу (сімейного типу), господарських будівель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споруд по вул. Ганни Берло, 22-а в м. Борисполі. Вартість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проєкту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5,7 млн 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КП ВКГ «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Бориспільводоканал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використано ремонтних матеріалів та запасних частин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1874,8 тис.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прокладено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180 м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нових трубопроводів; </a:t>
            </a:r>
            <a:r>
              <a:rPr lang="uk-UA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усунено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69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аварійних ситуацій на мережах; встановлено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13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нових, відремонтовано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проведено технічний огляд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548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водопровідних колодязів; встановлено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нових лічильників води;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усунено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засмічення на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540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ділянках каналізаційних мереж, виконано ремонт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колодязів водовідведення; виконано демонтаж, монтаж та регламентне обслуговування вантуза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(діаметром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50 мм) у камері на перетині вул. Польова — Гоголя (магістральний трубопровід Ду-500 мм від КНС №6); проведено чистку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сміттєутримувальних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корзин на КНС №12, КНС №15 та на станції зливу (вул. Чернігівська); виконано роботи з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врізки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 діючі мережі по вул. Ганни Берло, 7 –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54 м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Ду-160 мм, ремонт каналізаційних мереж по вул. Каденюка, 1 Ду-160 мм, вул. Київський Шлях, 10,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Соцмістечко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200, пр. Нижній Вал, 1 та інше).</a:t>
            </a:r>
            <a:endParaRPr lang="uk-UA" sz="11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345" y="571864"/>
            <a:ext cx="2930123" cy="39068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31344" y="3773073"/>
            <a:ext cx="25939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Монтаж водопровідних та каналізаційних мереж по </a:t>
            </a:r>
          </a:p>
          <a:p>
            <a:r>
              <a:rPr lang="uk-UA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вул</a:t>
            </a:r>
            <a:r>
              <a:rPr lang="uk-UA" sz="1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Ганни Берло, </a:t>
            </a:r>
            <a:r>
              <a:rPr lang="uk-UA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22-а</a:t>
            </a:r>
          </a:p>
          <a:p>
            <a:r>
              <a:rPr lang="uk-UA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uk-UA" sz="1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м. Борисполі</a:t>
            </a:r>
            <a:endParaRPr lang="uk-UA" sz="10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125" y="1374864"/>
            <a:ext cx="2407687" cy="535041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666126" y="6196633"/>
            <a:ext cx="22957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мереж по </a:t>
            </a:r>
          </a:p>
          <a:p>
            <a:r>
              <a:rPr lang="uk-UA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вул</a:t>
            </a:r>
            <a:r>
              <a:rPr lang="uk-UA" sz="1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uk-UA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Чернігівська </a:t>
            </a:r>
            <a:r>
              <a:rPr lang="uk-UA" sz="1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endParaRPr lang="uk-UA" sz="1000" b="1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</a:t>
            </a:r>
            <a:r>
              <a:rPr lang="uk-UA" sz="1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Борисполі</a:t>
            </a:r>
            <a:endParaRPr lang="uk-UA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13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Дорожнє господарство, 10,1 млн грн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8955" y="3613352"/>
            <a:ext cx="6403911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6899,63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</a:t>
            </a:r>
            <a:r>
              <a:rPr lang="uk-UA" sz="1100" b="1" baseline="30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асфальтного покриття доріг,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міжбудинкових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проїздів </a:t>
            </a:r>
          </a:p>
          <a:p>
            <a:pPr algn="just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на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9,06 млн 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75,1 м</a:t>
            </a:r>
            <a:r>
              <a:rPr lang="uk-UA" sz="1100" b="1" baseline="30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тротуарів (по вулицях Шептицького, Головатого, 15, Київський Шлях, 98) </a:t>
            </a: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на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190,3 тис. 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металевих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зупинок (по вулицях Котляревського,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Промінська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Київський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Шлях (Трест та Центр), Запорізька, 18, Привокзальна (Нафтобаза) </a:t>
            </a: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на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загальну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25,0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Встановлено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21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новий дорожній знак на металевих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стійках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12,0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відремонтовано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22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знаки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6,0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1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8955" y="1164387"/>
            <a:ext cx="4576025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Виконано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algn="just">
              <a:spcAft>
                <a:spcPts val="0"/>
              </a:spcAft>
            </a:pPr>
            <a:endParaRPr lang="uk-UA" sz="1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капітальний ремонт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241 м</a:t>
            </a:r>
            <a:r>
              <a:rPr lang="uk-UA" sz="1100" b="1" baseline="30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тротуару на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Книшовому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меморіально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-парковому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комплексі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813,3 тис. 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indent="450215" algn="just">
              <a:spcAft>
                <a:spcPts val="0"/>
              </a:spcAft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поточний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992" y="529788"/>
            <a:ext cx="2312673" cy="30835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78992" y="3151687"/>
            <a:ext cx="1558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 smtClean="0"/>
              <a:t>Ямковий ремонт по вул. Покровська</a:t>
            </a:r>
            <a:endParaRPr lang="uk-UA" sz="12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774" y="529788"/>
            <a:ext cx="1680424" cy="2317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16774" y="2828521"/>
            <a:ext cx="1558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 smtClean="0"/>
              <a:t>Відремонтований дорожній знак по вул. Київський Шлях </a:t>
            </a:r>
            <a:endParaRPr lang="uk-UA" sz="12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633" y="529788"/>
            <a:ext cx="2313575" cy="30847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545633" y="3151687"/>
            <a:ext cx="1558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/>
              <a:t>Р</a:t>
            </a:r>
            <a:r>
              <a:rPr lang="uk-UA" sz="1200" b="1" dirty="0" smtClean="0"/>
              <a:t>емонт зупинки по вул. </a:t>
            </a:r>
            <a:r>
              <a:rPr lang="uk-UA" sz="1200" b="1" dirty="0" err="1" smtClean="0"/>
              <a:t>Промінська</a:t>
            </a:r>
            <a:endParaRPr lang="uk-UA" sz="12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633" y="3720556"/>
            <a:ext cx="2313575" cy="29609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991" y="3720556"/>
            <a:ext cx="2312673" cy="29609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056565" y="6035138"/>
            <a:ext cx="1558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 smtClean="0"/>
              <a:t>Поточний ремонт зливової каналізації по вул. Філатова</a:t>
            </a:r>
            <a:endParaRPr lang="uk-UA" sz="1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9531693" y="5829946"/>
            <a:ext cx="1558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 smtClean="0"/>
              <a:t>Поточний ремонт тротуару по вул. Головатого, 15</a:t>
            </a:r>
            <a:endParaRPr lang="uk-UA" sz="1200" b="1" dirty="0"/>
          </a:p>
        </p:txBody>
      </p:sp>
    </p:spTree>
    <p:extLst>
      <p:ext uri="{BB962C8B-B14F-4D97-AF65-F5344CB8AC3E}">
        <p14:creationId xmlns:p14="http://schemas.microsoft.com/office/powerpoint/2010/main" val="391683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Нова техніка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69" y="563874"/>
            <a:ext cx="4263050" cy="23979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2769" y="3105835"/>
            <a:ext cx="434391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Два вантажних автомобілі 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базі шасі JAC N56DC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загальну суму 4, 2 млн грн (ціна - 2,1 млн грн) для КП «КК «Мій дім - Бориспіль»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28" y="481331"/>
            <a:ext cx="3097193" cy="27000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691457" y="3121954"/>
            <a:ext cx="3200401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Автомобіль</a:t>
            </a:r>
            <a:r>
              <a:rPr lang="ru-RU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бортовий</a:t>
            </a:r>
            <a:r>
              <a:rPr lang="ru-RU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(з </a:t>
            </a:r>
            <a:r>
              <a:rPr lang="ru-RU" sz="1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крано-маніпуляторною</a:t>
            </a:r>
            <a:r>
              <a:rPr lang="ru-RU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установкою</a:t>
            </a:r>
            <a:r>
              <a:rPr lang="ru-RU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на </a:t>
            </a:r>
            <a:r>
              <a:rPr lang="ru-RU" sz="1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базі</a:t>
            </a:r>
            <a:r>
              <a:rPr lang="ru-RU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шасі</a:t>
            </a:r>
            <a:r>
              <a:rPr lang="ru-RU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JAC </a:t>
            </a:r>
            <a:r>
              <a:rPr lang="ru-RU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N200 для КПТМ «</a:t>
            </a:r>
            <a:r>
              <a:rPr lang="ru-RU" sz="1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Бориспільтепломережа</a:t>
            </a:r>
            <a:r>
              <a:rPr lang="ru-RU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lang="ru-RU" sz="1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вартістю</a:t>
            </a:r>
            <a:r>
              <a:rPr lang="ru-RU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6,8 млн грн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6630" y="497231"/>
            <a:ext cx="3743895" cy="270323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076629" y="3200467"/>
            <a:ext cx="3867234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Аварійна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ремонтна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майстерня вартістю 3,8 млн грн для КП ВКГ «</a:t>
            </a:r>
            <a:r>
              <a:rPr lang="uk-UA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Бориспільводоканал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69" y="3745102"/>
            <a:ext cx="3647644" cy="260068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62769" y="6345789"/>
            <a:ext cx="3759551" cy="409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Вантажний фургон </a:t>
            </a:r>
            <a:r>
              <a:rPr lang="ru-RU" sz="1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Citroen</a:t>
            </a:r>
            <a:r>
              <a:rPr lang="ru-RU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Jumper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вартістю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1,6 млн 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для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КП ВКГ «</a:t>
            </a:r>
            <a:r>
              <a:rPr lang="uk-UA" sz="1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Бориспільводоканал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 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629" y="3823148"/>
            <a:ext cx="3743896" cy="25454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986" y="3839232"/>
            <a:ext cx="3643866" cy="252267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671878" y="6374329"/>
            <a:ext cx="3067167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Бульдозер гусеничний </a:t>
            </a:r>
            <a:r>
              <a:rPr lang="en-US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Sinomach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вартістю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млн 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для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КП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«ВУКГ»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282424" y="6362665"/>
            <a:ext cx="3067167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Екскаватор гусеничний </a:t>
            </a:r>
            <a:r>
              <a:rPr lang="en-US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Sinomach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вартістю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млн 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для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КП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«ВУКГ»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66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075" y="2965256"/>
            <a:ext cx="3315674" cy="2046436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Нова техніка КП «ВУКГ»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36" y="528488"/>
            <a:ext cx="3252626" cy="19109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211" y="2449990"/>
            <a:ext cx="2440344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Автомобіль 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Renault </a:t>
            </a:r>
            <a:r>
              <a:rPr lang="en-US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Trafic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вартістю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млн 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639" y="528487"/>
            <a:ext cx="2733871" cy="191283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17638" y="2520519"/>
            <a:ext cx="2733871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Автомобіль 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Citroen </a:t>
            </a:r>
            <a:r>
              <a:rPr lang="en-US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Berlingo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вартістю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млн 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453" y="528487"/>
            <a:ext cx="4251650" cy="202758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596744" y="2626403"/>
            <a:ext cx="4102360" cy="245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Два сміттєвози на загальну суму 8,1 млн грн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211" y="4754699"/>
            <a:ext cx="2447731" cy="256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Машина вакуумна, 2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,6 млн 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435" y="3908256"/>
            <a:ext cx="3011585" cy="240754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821361" y="6315798"/>
            <a:ext cx="2447731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Колісний </a:t>
            </a:r>
            <a:r>
              <a:rPr lang="uk-UA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одноковшовий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міні-навантажувач 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Bobcat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,7 млн 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96001" y="5043449"/>
            <a:ext cx="2689748" cy="256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Автомобіль вантажний, 2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,1 млн </a:t>
            </a:r>
            <a:r>
              <a:rPr lang="ru-RU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11" y="3102775"/>
            <a:ext cx="2886826" cy="154929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78" y="3746046"/>
            <a:ext cx="3489870" cy="2274297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8644684" y="6038799"/>
            <a:ext cx="32855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рамках міжнародного партнерства КП</a:t>
            </a:r>
            <a:r>
              <a:rPr lang="uk-UA" sz="1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«ВУКГ» </a:t>
            </a:r>
            <a:r>
              <a:rPr lang="uk-UA" sz="1000" b="1" dirty="0" smtClean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безоплатно отримало </a:t>
            </a:r>
            <a:r>
              <a:rPr lang="uk-UA" sz="1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сміттєвоз від міста-партнера </a:t>
            </a:r>
            <a:r>
              <a:rPr lang="uk-UA" sz="1000" b="1" dirty="0" err="1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Фленсбург</a:t>
            </a:r>
            <a:r>
              <a:rPr lang="uk-UA" sz="1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(Німеччина).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33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Освіта, 547,8 млн грн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7179" y="1790913"/>
            <a:ext cx="573210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авершено ремонт вхідної групи ліцею імені Юрія Головатого по             вул. Героїв Небесної Сотні, 3, м. Бориспіль. </a:t>
            </a:r>
          </a:p>
          <a:p>
            <a:pPr algn="just"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Вартість виконаних робіт –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743,03 </a:t>
            </a:r>
            <a:r>
              <a:rPr lang="uk-UA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 них у І </a:t>
            </a:r>
            <a:r>
              <a:rPr lang="uk-UA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півр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2026 року  </a:t>
            </a:r>
          </a:p>
          <a:p>
            <a:pPr algn="just"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освоєно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446,27 </a:t>
            </a:r>
            <a:r>
              <a:rPr lang="uk-UA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2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покрівлі Іванківського ліцею по вул. Центральна, 2, с. Іванків вартістю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24,76 млн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Роботи розпочато у 2025 році. </a:t>
            </a:r>
          </a:p>
          <a:p>
            <a:pPr algn="just"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Всього освоєно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14,2 млн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 них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6,8 млн грн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2025 році,                     </a:t>
            </a:r>
          </a:p>
          <a:p>
            <a:pPr algn="just">
              <a:spcAft>
                <a:spcPts val="0"/>
              </a:spcAft>
            </a:pP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7,4 млн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 І </a:t>
            </a:r>
            <a:r>
              <a:rPr lang="uk-UA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півр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2026 року;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підвальних приміщень ліцею імені Павла Чубинського по                  вул. Головатого, 32а в м. Бориспіль вартістю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8,2 млн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Роботи розпочато у 2025 році. Всього освоєно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5,65 млн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в тому </a:t>
            </a:r>
          </a:p>
          <a:p>
            <a:pPr algn="just"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числі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2,5 млн грн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2025 році,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3,1 млн грн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І </a:t>
            </a:r>
            <a:r>
              <a:rPr lang="uk-UA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півр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2026 року;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підвальних приміщень ліцею "Перспектива" імені Володимира Мономаха по вул. Київський Шлях, 97-а в м. Бориспіль на суму 740,6 </a:t>
            </a:r>
            <a:r>
              <a:rPr lang="uk-UA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харчоблоку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ліцею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"Альта" по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вул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Калмикова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7 в </a:t>
            </a:r>
          </a:p>
          <a:p>
            <a:pPr algn="just">
              <a:spcAft>
                <a:spcPts val="0"/>
              </a:spcAft>
            </a:pP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м.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 суму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309,6 </a:t>
            </a:r>
            <a:r>
              <a:rPr lang="uk-UA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(розроблено </a:t>
            </a:r>
            <a:r>
              <a:rPr lang="uk-UA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проєктно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-кошторисну </a:t>
            </a:r>
          </a:p>
          <a:p>
            <a:pPr algn="just"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документацію).</a:t>
            </a:r>
          </a:p>
          <a:p>
            <a:pPr indent="450215" algn="just">
              <a:spcAft>
                <a:spcPts val="0"/>
              </a:spcAf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indent="450215" algn="just">
              <a:spcAft>
                <a:spcPts val="0"/>
              </a:spcAft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847" y="2698654"/>
            <a:ext cx="3363688" cy="22410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295" y="4629438"/>
            <a:ext cx="2999900" cy="19986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10736" y="944328"/>
            <a:ext cx="48216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риває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реконструкція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Бориспільського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ліцею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імені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Костянтина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Могилка по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вул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Володимира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Момота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16-а у м.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Повна вартість робіт становить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377,5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млн грн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 них освоєно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29,98 млн грн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в тому числі у 2025 році освоєно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1,5 млн грн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за І </a:t>
            </a:r>
            <a:r>
              <a:rPr lang="uk-UA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півр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2026 року –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28,47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млн грн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Кошти міського бюджету –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8,06 млн грн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державна субвенція у рамках Програми відновлення України за фінансової підтримки Європейського інвестиційного банку (ЄІБ) -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20,41 млн грн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1750" y="943360"/>
            <a:ext cx="60928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иконано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капітальні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ремонти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закладах 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загальної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середньої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освіти на суму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40,5 млн грн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47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Освіта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13" y="1846440"/>
            <a:ext cx="4648576" cy="21470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13" y="4043141"/>
            <a:ext cx="4648576" cy="225293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116633" y="519527"/>
            <a:ext cx="543974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Триває будівництво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споруди подвійного призначення із захисними </a:t>
            </a: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властивостями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ПРУ на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території ДНЗ №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по вул.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Гришинська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1 у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indent="450215" algn="just">
              <a:spcAft>
                <a:spcPts val="0"/>
              </a:spcAft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Борисполі вартістю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41,1 млн 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Освоєно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10,7 млн 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 них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6,3 млн грн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кошти міського бюджету, </a:t>
            </a: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4,4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млн грн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кошти державної субвенції у рамках програми </a:t>
            </a: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фінансової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підтримки України від Європейського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Союзу</a:t>
            </a:r>
          </a:p>
          <a:p>
            <a:pPr indent="450215" algn="just">
              <a:spcAft>
                <a:spcPts val="0"/>
              </a:spcAft>
            </a:pPr>
            <a:r>
              <a:rPr lang="en-US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Ukraine </a:t>
            </a:r>
            <a:r>
              <a:rPr lang="en-US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Facility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1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285" y="570658"/>
            <a:ext cx="2410731" cy="32143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232" y="2807151"/>
            <a:ext cx="2595070" cy="308979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442068" y="5929313"/>
            <a:ext cx="27875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вхідної групи ліцею імені Юрія Головатого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вул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Героїв Небесної Сотні, 3, м.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10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743,03 </a:t>
            </a:r>
            <a:r>
              <a:rPr lang="uk-UA" sz="10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endParaRPr lang="uk-UA" sz="1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539" y="621765"/>
            <a:ext cx="2354406" cy="31392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81" y="2801914"/>
            <a:ext cx="2468369" cy="309503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922874" y="5941122"/>
            <a:ext cx="267507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підвальних приміщень ліцею імені Павла Чубинського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вул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Головатого,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32а в м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Бориспіль,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вартістю </a:t>
            </a:r>
            <a:r>
              <a:rPr lang="uk-UA" sz="10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8,2 млн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</a:p>
          <a:p>
            <a:pPr>
              <a:spcAft>
                <a:spcPts val="0"/>
              </a:spcAft>
            </a:pP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освоєно </a:t>
            </a:r>
            <a:r>
              <a:rPr lang="uk-UA" sz="10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5,65 млн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000" dirty="0"/>
          </a:p>
        </p:txBody>
      </p:sp>
    </p:spTree>
    <p:extLst>
      <p:ext uri="{BB962C8B-B14F-4D97-AF65-F5344CB8AC3E}">
        <p14:creationId xmlns:p14="http://schemas.microsoft.com/office/powerpoint/2010/main" val="120328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57" y="392582"/>
            <a:ext cx="4134171" cy="726396"/>
          </a:xfrm>
        </p:spPr>
        <p:txBody>
          <a:bodyPr>
            <a:normAutofit/>
          </a:bodyPr>
          <a:lstStyle/>
          <a:p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Облаштовано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Алеї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Героїв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вшанування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полеглих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ахисників</a:t>
            </a:r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Ушанування </a:t>
            </a:r>
            <a:r>
              <a:rPr lang="uk-U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пам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яті </a:t>
            </a:r>
            <a:endParaRPr lang="uk-U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56" y="1091681"/>
            <a:ext cx="3950772" cy="27023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349" y="3924800"/>
            <a:ext cx="3667690" cy="25086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50778" y="566649"/>
            <a:ext cx="6641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Відкрито меморіальну інсталяцію «Алея Надії» на </a:t>
            </a:r>
            <a:r>
              <a:rPr lang="uk-UA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Книшовому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меморіально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-парковому комплексі,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присвяченої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зниклим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безвісти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полоненим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українським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захисникам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слугуючи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символом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віри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, болю та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очікування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родин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778" y="2006082"/>
            <a:ext cx="6641108" cy="44274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02617" y="3466983"/>
            <a:ext cx="1037463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Сеньківка</a:t>
            </a:r>
            <a:endParaRPr lang="uk-UA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25175" y="6076598"/>
            <a:ext cx="936475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Любарці</a:t>
            </a:r>
            <a:endParaRPr lang="uk-UA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40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Освіта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6057" y="2348421"/>
            <a:ext cx="55175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0170" algn="l"/>
              </a:tabLs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Бориспільських ліцеїв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Лідер» та «Перспектива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імені Володимира Мономаха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загальну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суму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3,8 млн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algn="just">
              <a:spcAft>
                <a:spcPts val="0"/>
              </a:spcAft>
              <a:tabLst>
                <a:tab pos="90170" algn="l"/>
              </a:tabLst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0170" algn="l"/>
              </a:tabLs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ліцеїв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Патріот» та «ОСНОВА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на загальну суму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2,0 млн грн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триває підключення. </a:t>
            </a: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0170" algn="l"/>
              </a:tabLst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0170" algn="l"/>
              </a:tabLst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534" y="1401836"/>
            <a:ext cx="5085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Придбано комплекти обладнання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суму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5,8 млн грн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</a:t>
            </a: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забезпечення аварійного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живлення на випадок </a:t>
            </a: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знеструмлення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071" y="1615454"/>
            <a:ext cx="5290530" cy="300932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03538" y="4624777"/>
            <a:ext cx="47730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0170" algn="l"/>
              </a:tabLs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Встановлені сонячні панелі в Бориспільському ліцеї «Перспектива» імені Володимира Мономаха.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9534" y="4070779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Придбано шкільні автобуси </a:t>
            </a:r>
            <a:r>
              <a:rPr lang="uk-UA" sz="1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Глибоцького та</a:t>
            </a: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Рогозівського</a:t>
            </a:r>
            <a:r>
              <a:rPr lang="uk-UA" sz="1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ліцеїв, </a:t>
            </a:r>
            <a:r>
              <a:rPr lang="uk-UA" sz="1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виділено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7,</a:t>
            </a:r>
            <a:r>
              <a:rPr lang="uk-UA" sz="1200" b="1" spc="45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 млн грн</a:t>
            </a:r>
            <a:r>
              <a:rPr lang="uk-UA" sz="1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 них </a:t>
            </a:r>
            <a:r>
              <a:rPr lang="uk-UA" sz="1200" b="1" spc="45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4,0 млн грн </a:t>
            </a: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 міського бюджету</a:t>
            </a:r>
            <a:r>
              <a:rPr lang="uk-UA" sz="1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endParaRPr lang="uk-UA" sz="1200" b="1" spc="45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Забезпечено транспортом Бориспільський ліцей «Альта».</a:t>
            </a: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-12441" y="0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Освіта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534" y="5679416"/>
            <a:ext cx="6231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придбання технологічного обладнання для харчоблоків </a:t>
            </a: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закладах загальної середньої освіти передбачено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7,1 млн грн </a:t>
            </a:r>
            <a:endParaRPr lang="uk-UA" sz="1200" b="1" dirty="0" smtClean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коштів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міського бюджету, з них освоєно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3,7 млн грн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15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12441" y="0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Волонтерство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 освіті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567" y="782029"/>
            <a:ext cx="3660710" cy="2866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832" y="3816221"/>
            <a:ext cx="3702179" cy="2679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77" y="3816221"/>
            <a:ext cx="3831769" cy="28738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637" y="1269109"/>
            <a:ext cx="3568739" cy="475831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92832" y="723635"/>
            <a:ext cx="48328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1200" b="1" dirty="0" smtClean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Учні, їх батьки та педагогічні працівники закладів </a:t>
            </a:r>
          </a:p>
          <a:p>
            <a:pPr indent="449580" algn="just">
              <a:spcAft>
                <a:spcPts val="0"/>
              </a:spcAft>
            </a:pPr>
            <a:r>
              <a:rPr lang="uk-UA" sz="1200" b="1" dirty="0" smtClean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освіти активно долучаються до волонтерської </a:t>
            </a:r>
            <a:r>
              <a:rPr lang="uk-UA" sz="1200" b="1" dirty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 </a:t>
            </a:r>
            <a:endParaRPr lang="uk-UA" sz="1200" b="1" dirty="0" smtClean="0">
              <a:solidFill>
                <a:srgbClr val="050505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uk-UA" sz="1200" b="1" dirty="0" smtClean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благодійної діяльності.</a:t>
            </a:r>
          </a:p>
          <a:p>
            <a:pPr indent="449580" algn="just">
              <a:spcAft>
                <a:spcPts val="0"/>
              </a:spcAft>
            </a:pPr>
            <a:endParaRPr lang="uk-UA" sz="1200" b="1" dirty="0" smtClean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endParaRPr lang="uk-UA" sz="1200" b="1" dirty="0" smtClean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Організовано благодійні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акції та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ярмарки:</a:t>
            </a:r>
          </a:p>
          <a:p>
            <a:pPr indent="449580" algn="just">
              <a:spcAft>
                <a:spcPts val="0"/>
              </a:spcAft>
            </a:pPr>
            <a:r>
              <a:rPr lang="uk-UA" sz="1200" b="1" dirty="0" smtClean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«</a:t>
            </a:r>
            <a:r>
              <a:rPr lang="uk-UA" sz="1200" b="1" dirty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Допомагаємо тим, хто захищає нас</a:t>
            </a:r>
            <a:r>
              <a:rPr lang="uk-UA" sz="1200" b="1" dirty="0" smtClean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»;</a:t>
            </a:r>
          </a:p>
          <a:p>
            <a:pPr indent="449580" algn="just">
              <a:spcAft>
                <a:spcPts val="0"/>
              </a:spcAft>
            </a:pPr>
            <a:r>
              <a:rPr lang="uk-UA" sz="1200" b="1" dirty="0" smtClean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«</a:t>
            </a:r>
            <a:r>
              <a:rPr lang="uk-UA" sz="1200" b="1" dirty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Великодній кошик</a:t>
            </a:r>
            <a:r>
              <a:rPr lang="uk-UA" sz="1200" b="1" dirty="0" smtClean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»;</a:t>
            </a:r>
          </a:p>
          <a:p>
            <a:pPr indent="449580" algn="just">
              <a:spcAft>
                <a:spcPts val="0"/>
              </a:spcAft>
            </a:pPr>
            <a:r>
              <a:rPr lang="uk-UA" sz="1200" b="1" dirty="0" smtClean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«</a:t>
            </a:r>
            <a:r>
              <a:rPr lang="uk-UA" sz="1200" b="1" dirty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Донат на ЗСУ</a:t>
            </a:r>
            <a:r>
              <a:rPr lang="uk-UA" sz="1200" b="1" dirty="0" smtClean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»;</a:t>
            </a:r>
          </a:p>
          <a:p>
            <a:pPr indent="449580" algn="just">
              <a:spcAft>
                <a:spcPts val="0"/>
              </a:spcAft>
            </a:pPr>
            <a:r>
              <a:rPr lang="uk-UA" sz="1200" b="1" dirty="0" smtClean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«</a:t>
            </a:r>
            <a:r>
              <a:rPr lang="uk-UA" sz="1200" b="1" dirty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Ворогам — кришка</a:t>
            </a:r>
            <a:r>
              <a:rPr lang="uk-UA" sz="1200" b="1" dirty="0" smtClean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»;</a:t>
            </a:r>
          </a:p>
          <a:p>
            <a:pPr indent="449580" algn="just">
              <a:spcAft>
                <a:spcPts val="0"/>
              </a:spcAft>
            </a:pPr>
            <a:r>
              <a:rPr lang="uk-UA" sz="1200" b="1" dirty="0" smtClean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«</a:t>
            </a:r>
            <a:r>
              <a:rPr lang="uk-UA" sz="1200" b="1" dirty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Останній дзвоник без квітів</a:t>
            </a:r>
            <a:r>
              <a:rPr lang="uk-UA" sz="1200" b="1" dirty="0" smtClean="0">
                <a:solidFill>
                  <a:srgbClr val="05050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та інші.</a:t>
            </a:r>
          </a:p>
          <a:p>
            <a:pPr indent="449580" algn="just">
              <a:spcAft>
                <a:spcPts val="0"/>
              </a:spcAft>
            </a:pPr>
            <a:endParaRPr lang="uk-UA" sz="1200" b="1" dirty="0" smtClean="0">
              <a:solidFill>
                <a:srgbClr val="050505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850" algn="just">
              <a:spcAft>
                <a:spcPts val="0"/>
              </a:spcAft>
              <a:tabLst>
                <a:tab pos="90170" algn="l"/>
              </a:tabLst>
            </a:pP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850" algn="just">
              <a:spcAft>
                <a:spcPts val="0"/>
              </a:spcAft>
              <a:tabLst>
                <a:tab pos="90170" algn="l"/>
              </a:tabLst>
            </a:pP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850" algn="just">
              <a:spcAft>
                <a:spcPts val="0"/>
              </a:spcAft>
              <a:tabLst>
                <a:tab pos="90170" algn="l"/>
              </a:tabLst>
            </a:pP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підтримку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Збройних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Сил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України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indent="450850"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передано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1,5 млн 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uk-UA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34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29" y="3709743"/>
            <a:ext cx="4454319" cy="2969546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 та мистецтво, 18,4 млн грн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4698" y="908976"/>
            <a:ext cx="558281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формуляри, </a:t>
            </a:r>
            <a:r>
              <a:rPr lang="uk-UA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роутери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LED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світильники, книги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бібліотек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загальну 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145,60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меблі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Міської бібліотеки для дітей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38,40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зарядну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станцію для Публічної бібліотеки імені В’ячеслава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Чорновола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73,89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роутери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сільських клубів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7,99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жалюзі та газонокосарку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Центру культури і мистецтв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загальну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24,03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меблі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 стільці для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Бориспільської дитячої музичної школи імені Лариси Остапенко на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59,03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зарядну станцію для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бухгалтерії -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73,89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послуги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 підключення дизельного генератора -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88,0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uk-UA" sz="11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замінено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електричне обладнання Лебединського сільського клубу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5,4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придбано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інсталяцію на Алею Надії на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Книшовому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меморіально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-парковому комплексі -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99,0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1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1514" y="558762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кошти міського бюджету на суму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615,26 тис. грн 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придбано: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18852" y="6248402"/>
            <a:ext cx="3594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День вшанування </a:t>
            </a:r>
            <a:r>
              <a:rPr lang="uk-UA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пам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яті дітей, загиблих внаслідок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збройної агресії </a:t>
            </a:r>
            <a:r>
              <a:rPr lang="uk-UA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росії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проти України 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345" y="1014502"/>
            <a:ext cx="5701411" cy="38094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28588" y="4895936"/>
            <a:ext cx="44786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Меморіальний захід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Любіть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Україну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, як вони любили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» до Дня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пам’яті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і перемоги над нацизмом у 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Другій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світовій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війні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85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024" y="2775641"/>
            <a:ext cx="2826756" cy="37690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5082" y="846814"/>
            <a:ext cx="6096000" cy="46394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Працівники з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акладів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культурно-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мистецької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сфери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активно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волонтерили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sz="12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зібрано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кошти в сумі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315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869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виготовлено захисне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спорядження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marL="685800" algn="just">
              <a:lnSpc>
                <a:spcPct val="107000"/>
              </a:lnSpc>
              <a:spcAft>
                <a:spcPts val="0"/>
              </a:spcAf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сплетено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168 шт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маскувальних сіток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sz="1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09575" algn="just">
              <a:lnSpc>
                <a:spcPct val="107000"/>
              </a:lnSpc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64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шт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uk-UA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кікімор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каптурів, маскувальних костюмів,</a:t>
            </a:r>
          </a:p>
          <a:p>
            <a:pPr marL="409575" algn="just">
              <a:lnSpc>
                <a:spcPct val="107000"/>
              </a:lnSpc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315 шт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окопних свічок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uk-UA" sz="1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algn="just">
              <a:lnSpc>
                <a:spcPct val="107000"/>
              </a:lnSpc>
            </a:pP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38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пар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шкарпеток;</a:t>
            </a:r>
          </a:p>
          <a:p>
            <a:pPr marL="857250" indent="-171450" algn="just">
              <a:lnSpc>
                <a:spcPct val="0"/>
              </a:lnSpc>
              <a:buFont typeface="Arial" panose="020B0604020202020204" pitchFamily="34" charset="0"/>
              <a:buChar char="•"/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85800" algn="just">
              <a:lnSpc>
                <a:spcPct val="107000"/>
              </a:lnSpc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4400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зібрано та передано гуманітарної допомоги: </a:t>
            </a:r>
            <a:endParaRPr lang="uk-UA" sz="12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44000" indent="457200" algn="just">
              <a:lnSpc>
                <a:spcPct val="107000"/>
              </a:lnSpc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продукти харчування (</a:t>
            </a:r>
            <a:r>
              <a:rPr lang="uk-UA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смаколики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пиріжки, печиво, чай, кава, </a:t>
            </a:r>
          </a:p>
          <a:p>
            <a:pPr marL="144000" indent="457200" algn="just">
              <a:lnSpc>
                <a:spcPct val="107000"/>
              </a:lnSpc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домашня консервація, тощо), ліки, засоби гігієни,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65 пар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шкарпеток, </a:t>
            </a:r>
          </a:p>
          <a:p>
            <a:pPr marL="144000" indent="457200" algn="just">
              <a:lnSpc>
                <a:spcPct val="107000"/>
              </a:lnSpc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30 шт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поясів, одяг(футболки, носки, </a:t>
            </a:r>
            <a:r>
              <a:rPr lang="uk-UA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термобілизна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лопати, кирки, </a:t>
            </a:r>
          </a:p>
          <a:p>
            <a:pPr marL="144000" indent="457200" algn="just">
              <a:lnSpc>
                <a:spcPct val="107000"/>
              </a:lnSpc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сокири, молотки, для ремонту авто по запиту;</a:t>
            </a:r>
            <a:endParaRPr lang="uk-UA" sz="12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1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акція </a:t>
            </a: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«Великодній кошик</a:t>
            </a:r>
            <a:r>
              <a:rPr lang="uk-UA" sz="1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»:</a:t>
            </a:r>
            <a:endParaRPr lang="uk-UA" sz="1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uk-UA" sz="1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допомогу </a:t>
            </a: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передано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 </a:t>
            </a: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захисникам на Донецький, </a:t>
            </a:r>
            <a:endParaRPr lang="uk-UA" sz="12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Дніпропетровський</a:t>
            </a: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uk-UA" sz="1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Сумський</a:t>
            </a: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Чернігівський, Запорізький, </a:t>
            </a:r>
            <a:endParaRPr lang="uk-UA" sz="12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Харківський </a:t>
            </a: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напрямки, а також </a:t>
            </a:r>
            <a:r>
              <a:rPr lang="uk-UA" sz="1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захисникам </a:t>
            </a: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українського неба</a:t>
            </a:r>
            <a:r>
              <a:rPr lang="uk-UA" sz="1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uk-UA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 та мистецтво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341" y="975369"/>
            <a:ext cx="3556221" cy="355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3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Фізична культура та спорт, 18,6 млн грн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9372" y="642801"/>
            <a:ext cx="88307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Між Бориспільською міською радою, Міністерством молоді та спорту і Національним олімпійським комітетом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України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підписано Меморандум щодо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долучення Бориспільського ліцею 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«Перспектива» </a:t>
            </a:r>
            <a:r>
              <a:rPr lang="ru-RU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імені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Володимира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Мономаха до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мультиспортивного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проєкту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«Шлях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чемпіонів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 метою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відкриття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спортивного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класу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 футболу та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гімнастики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 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вересня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2026 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року.</a:t>
            </a:r>
            <a:endParaRPr lang="uk-UA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8388" y="2028169"/>
            <a:ext cx="642340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1200" b="1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Бориспільської дитячо-юнацької спортивної </a:t>
            </a:r>
            <a:r>
              <a:rPr lang="uk-UA" sz="1200" b="1" u="sng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школи</a:t>
            </a:r>
            <a:r>
              <a:rPr lang="uk-UA" sz="1200" b="1" u="sng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790950" algn="l"/>
              </a:tabLs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ридбано спортивний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інвентар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23,45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790950" algn="l"/>
              </a:tabLst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замінено покриття  вхідної групи, облицьовано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плиткою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сходи на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90,0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1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712" y="3436131"/>
            <a:ext cx="6096000" cy="27546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1200" b="1" u="sng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</a:t>
            </a:r>
            <a:r>
              <a:rPr lang="uk-UA" sz="1200" b="1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Бориспільського Центру спорту та фізичного </a:t>
            </a:r>
            <a:r>
              <a:rPr lang="uk-UA" sz="1200" b="1" u="sng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здоров</a:t>
            </a:r>
            <a:r>
              <a:rPr lang="ru-RU" sz="1200" b="1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’</a:t>
            </a:r>
            <a:r>
              <a:rPr lang="uk-UA" sz="1200" b="1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 </a:t>
            </a:r>
            <a:r>
              <a:rPr lang="uk-UA" sz="1200" b="1" u="sng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населення: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endParaRPr lang="uk-UA" sz="1200" b="1" dirty="0" smtClean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  <a:tabLst>
                <a:tab pos="3790950" algn="l"/>
              </a:tabLst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кошти міського бюджету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суму 1103,48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 грн виконано:</a:t>
            </a:r>
          </a:p>
          <a:p>
            <a:pPr indent="450215" algn="just">
              <a:spcAft>
                <a:spcPts val="0"/>
              </a:spcAft>
              <a:tabLst>
                <a:tab pos="3790950" algn="l"/>
              </a:tabLst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капітальний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тентового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накриття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стадіону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«Колос» – 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827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,92 тис.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поточний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спортивного </a:t>
            </a:r>
            <a:r>
              <a:rPr lang="ru-RU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майданчика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для </a:t>
            </a:r>
            <a:r>
              <a:rPr lang="ru-RU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гри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 «</a:t>
            </a:r>
            <a:r>
              <a:rPr lang="ru-RU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петанк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</a:t>
            </a:r>
          </a:p>
          <a:p>
            <a:pPr algn="just">
              <a:spcAft>
                <a:spcPts val="0"/>
              </a:spcAft>
            </a:pP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по </a:t>
            </a:r>
            <a:r>
              <a:rPr lang="ru-RU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вул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Шептицького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4 – 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199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тис.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придбано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столи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для </a:t>
            </a:r>
            <a:r>
              <a:rPr lang="ru-RU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настільного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тенісу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</a:t>
            </a:r>
            <a:r>
              <a:rPr lang="ru-RU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шт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23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–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46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,0 тис.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</a:t>
            </a:r>
            <a:r>
              <a:rPr lang="ru-RU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рн</a:t>
            </a:r>
            <a:r>
              <a:rPr lang="ru-RU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 ноутбук 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30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 тис.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грн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</a:t>
            </a:r>
            <a:r>
              <a:rPr lang="ru-RU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власні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кошти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Центру спорту </a:t>
            </a:r>
            <a:r>
              <a:rPr lang="ru-RU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придбано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uk-UA" sz="1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790950" algn="l"/>
              </a:tabLst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дві </a:t>
            </a:r>
            <a:r>
              <a:rPr lang="ru-RU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газонокосарки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70,0 тис.</a:t>
            </a:r>
            <a:r>
              <a:rPr lang="ru-RU" sz="11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790950" algn="l"/>
              </a:tabLst>
            </a:pP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ноутбук 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43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тис. 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1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450" y="425538"/>
            <a:ext cx="2565918" cy="25659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15559" y="2991456"/>
            <a:ext cx="23326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Нові накриття над глядацькими трибунами на стадіоні «Колос»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450" y="3740661"/>
            <a:ext cx="2600771" cy="26007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66647" y="6444306"/>
            <a:ext cx="22253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Облицьовані сходи ДЮСШ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797" y="2069727"/>
            <a:ext cx="2643677" cy="26436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00121" y="4771712"/>
            <a:ext cx="22253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Майданчик для гри в </a:t>
            </a:r>
            <a:r>
              <a:rPr lang="uk-UA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петанк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71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Фізична культура та спорт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775" y="517108"/>
            <a:ext cx="4260082" cy="2839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669" y="528301"/>
            <a:ext cx="4207308" cy="2839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775" y="3562172"/>
            <a:ext cx="4260082" cy="28393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668" y="3616026"/>
            <a:ext cx="4189718" cy="27855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17036" y="3333985"/>
            <a:ext cx="30324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Літні перегони на самокатах</a:t>
            </a:r>
            <a:endParaRPr lang="uk-UA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3367661"/>
            <a:ext cx="3405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Вело-Спорт-Фестиваль «Гетьман- Тур»</a:t>
            </a:r>
            <a:endParaRPr lang="uk-UA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82775" y="6401533"/>
            <a:ext cx="4170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Відкритий </a:t>
            </a:r>
            <a:r>
              <a:rPr lang="uk-UA" sz="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турнір з баскетболу 3х3 пам’яті Руслана «Рулі» Кулика та всіх полеглих Захисників України</a:t>
            </a:r>
            <a:endParaRPr lang="uk-UA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85078" y="6383336"/>
            <a:ext cx="4224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Чемпіонат </a:t>
            </a:r>
            <a:r>
              <a:rPr lang="uk-UA" sz="800" b="1" dirty="0">
                <a:latin typeface="Arial" panose="020B0604020202020204" pitchFamily="34" charset="0"/>
                <a:cs typeface="Arial" panose="020B0604020202020204" pitchFamily="34" charset="0"/>
              </a:rPr>
              <a:t>України серед юніорів з легкої </a:t>
            </a:r>
            <a:r>
              <a:rPr lang="uk-UA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атлетики 2026 року, м. Львів. На дистанції вихованці Бориспільської </a:t>
            </a:r>
            <a:r>
              <a:rPr lang="uk-UA" sz="800" b="1" dirty="0">
                <a:latin typeface="Arial" panose="020B0604020202020204" pitchFamily="34" charset="0"/>
                <a:cs typeface="Arial" panose="020B0604020202020204" pitchFamily="34" charset="0"/>
              </a:rPr>
              <a:t>ДЮСШ, чемпіони </a:t>
            </a:r>
            <a:r>
              <a:rPr lang="uk-UA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України - Артем Набок та Денис Лисенко</a:t>
            </a:r>
            <a:endParaRPr lang="uk-UA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75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Молодіжна політика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0825" y="562335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Відбулося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190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молодіжних заходів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до яких залучено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3879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учасників</a:t>
            </a:r>
            <a:endParaRPr lang="uk-UA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03" y="948899"/>
            <a:ext cx="4113529" cy="23138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1566" y="3279396"/>
            <a:ext cx="27058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Школа </a:t>
            </a:r>
            <a:r>
              <a:rPr lang="uk-UA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волонтерства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Сьогодні 25.04.2026 у Борисполі на Олесницькому озері відбувся перший забіг  власників песиків «Happy Dogs Run» 🐶, #Boryspil #київщина #бориспіль  #boryspil_insta #бориспільщи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714" y="562335"/>
            <a:ext cx="3190875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933251" y="6248760"/>
            <a:ext cx="2971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Перший благодійний 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забіг власників песиків </a:t>
            </a:r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Happy Dogs Run»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213" y="6304718"/>
            <a:ext cx="4269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Учасники </a:t>
            </a:r>
            <a:r>
              <a:rPr lang="uk-UA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проєкту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«Молодіжний обмін «Бориспіль-Львів» 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02" y="3542255"/>
            <a:ext cx="4816315" cy="27198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280" y="979082"/>
            <a:ext cx="3589865" cy="22836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10628" y="3279396"/>
            <a:ext cx="27058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Літній чемпіонат «Битва дворів»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042" y="3542254"/>
            <a:ext cx="2776613" cy="27483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33267" y="6323861"/>
            <a:ext cx="27058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Тренінг із психології «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Teens mind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54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8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1" descr="DSC0569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6449" cy="676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828" y="4663398"/>
            <a:ext cx="1278294" cy="541176"/>
          </a:xfrm>
        </p:spPr>
        <p:txBody>
          <a:bodyPr>
            <a:norm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endParaRPr lang="uk-UA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42" y="2416629"/>
            <a:ext cx="2211925" cy="23254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173" y="2416629"/>
            <a:ext cx="2087484" cy="2325448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064768" y="4663398"/>
            <a:ext cx="1278294" cy="541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</a:t>
            </a:r>
            <a:endParaRPr lang="uk-UA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511828" y="1115008"/>
            <a:ext cx="3305611" cy="590161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Підписуйтесь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1" descr="Герб-Бориспол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88" y="1115008"/>
            <a:ext cx="528687" cy="59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713174" y="2416629"/>
            <a:ext cx="3098519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08301, Україна</a:t>
            </a:r>
          </a:p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Київська область</a:t>
            </a:r>
          </a:p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м. Бориспіль</a:t>
            </a:r>
          </a:p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ул. Київський Шлях, 72</a:t>
            </a:r>
          </a:p>
          <a:p>
            <a:endParaRPr lang="uk-UA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(04595) 5 58 02</a:t>
            </a:r>
          </a:p>
          <a:p>
            <a:endParaRPr lang="uk-UA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E-mail: inf@borispol-rada.gov.ua</a:t>
            </a:r>
            <a:endParaRPr lang="uk-UA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айт: 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https://borispol-rada.gov.ua</a:t>
            </a:r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94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595" y="656185"/>
            <a:ext cx="6092575" cy="2049301"/>
          </a:xfrm>
        </p:spPr>
        <p:txBody>
          <a:bodyPr>
            <a:normAutofit/>
          </a:bodyPr>
          <a:lstStyle/>
          <a:p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Відбулося: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пленарних засідань міської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ради, прийнято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398 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рішень;</a:t>
            </a:r>
            <a:b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засідань виконавчого комітету,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ухвалено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545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 рішень.</a:t>
            </a:r>
            <a:b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Видано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 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розпоряджень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Надійшло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9059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звернень, з них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3166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звернень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громадян.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Виконавчий комітет Бориспільської міської ради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47265" y="2941792"/>
            <a:ext cx="7318625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2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ЦНАПом</a:t>
            </a:r>
            <a:r>
              <a:rPr lang="uk-UA" sz="12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надавалося </a:t>
            </a:r>
            <a:r>
              <a:rPr lang="uk-UA" sz="12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282</a:t>
            </a:r>
            <a:r>
              <a:rPr lang="uk-UA" sz="12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види адміністративних послуг.</a:t>
            </a:r>
          </a:p>
          <a:p>
            <a:pPr indent="450215" algn="just">
              <a:spcAft>
                <a:spcPts val="0"/>
              </a:spcAft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Всього </a:t>
            </a:r>
            <a:r>
              <a:rPr lang="uk-UA" sz="12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надано </a:t>
            </a:r>
            <a:r>
              <a:rPr lang="uk-UA" sz="12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19 829 </a:t>
            </a:r>
            <a:r>
              <a:rPr lang="ru-RU" sz="12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послуг</a:t>
            </a:r>
            <a:r>
              <a:rPr lang="ru-RU" sz="12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 них</a:t>
            </a:r>
            <a:r>
              <a:rPr lang="uk-UA" sz="12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uk-UA" sz="12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7 828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послуг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сфері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реєстрації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місця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проживання</a:t>
            </a:r>
            <a:r>
              <a:rPr lang="uk-UA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indent="450215" algn="just">
              <a:spcAft>
                <a:spcPts val="0"/>
              </a:spcAft>
            </a:pPr>
            <a:r>
              <a:rPr lang="ru-RU" sz="11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4 198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послуг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державної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реєстрації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нерухомого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майна</a:t>
            </a:r>
            <a:r>
              <a:rPr lang="uk-UA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indent="450215" algn="just">
              <a:spcAft>
                <a:spcPts val="0"/>
              </a:spcAft>
            </a:pPr>
            <a:r>
              <a:rPr lang="ru-RU" sz="11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481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послуга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реєстрації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припинення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фізичних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та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юридичних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осіб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</a:t>
            </a: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змін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відомостей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до них</a:t>
            </a:r>
            <a:r>
              <a:rPr lang="uk-UA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sz="11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1 592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послуги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соціального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характеру</a:t>
            </a:r>
            <a:r>
              <a:rPr lang="uk-UA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indent="450215" algn="just">
              <a:spcAft>
                <a:spcPts val="0"/>
              </a:spcAft>
            </a:pPr>
            <a:r>
              <a:rPr lang="ru-RU" sz="11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5 730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інших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адміністративних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послуг</a:t>
            </a:r>
            <a:r>
              <a:rPr lang="uk-UA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indent="450215" algn="just">
              <a:spcAft>
                <a:spcPts val="0"/>
              </a:spcAft>
            </a:pPr>
            <a:endParaRPr lang="uk-UA" sz="12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2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Нові послуги 2026 року:</a:t>
            </a:r>
          </a:p>
          <a:p>
            <a:pPr indent="450215" algn="just">
              <a:spcAft>
                <a:spcPts val="0"/>
              </a:spcAft>
            </a:pPr>
            <a:r>
              <a:rPr lang="uk-UA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-заява на оформлення послуги «Скринінг </a:t>
            </a:r>
            <a:r>
              <a:rPr lang="uk-UA" sz="11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здоров</a:t>
            </a:r>
            <a:r>
              <a:rPr lang="ru-RU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’</a:t>
            </a:r>
            <a:r>
              <a:rPr lang="uk-UA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 40 +», надано </a:t>
            </a:r>
            <a:r>
              <a:rPr lang="uk-UA" sz="11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179 </a:t>
            </a:r>
            <a:r>
              <a:rPr lang="uk-UA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послуг;</a:t>
            </a:r>
          </a:p>
          <a:p>
            <a:pPr indent="450215" algn="just">
              <a:spcAft>
                <a:spcPts val="0"/>
              </a:spcAft>
            </a:pPr>
            <a:r>
              <a:rPr lang="uk-UA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-соціально-важливі послуги ТОВ «ГК «Нафтогаз», надано </a:t>
            </a:r>
            <a:r>
              <a:rPr lang="uk-UA" sz="11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387</a:t>
            </a:r>
            <a:r>
              <a:rPr lang="uk-UA" sz="11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послуг.</a:t>
            </a:r>
          </a:p>
          <a:p>
            <a:pPr indent="450215" algn="just">
              <a:spcAft>
                <a:spcPts val="0"/>
              </a:spcAft>
            </a:pP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Центром </a:t>
            </a:r>
            <a:r>
              <a:rPr lang="uk-UA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рекрутингу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 української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армії надано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1415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 консультативних послуг.</a:t>
            </a:r>
            <a:endParaRPr lang="uk-UA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905" y="1213164"/>
            <a:ext cx="5382574" cy="40369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98093" y="5285505"/>
            <a:ext cx="2756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</a:rPr>
              <a:t>Прийом</a:t>
            </a:r>
            <a:r>
              <a:rPr lang="ru-RU" sz="1200" b="1" dirty="0" smtClean="0">
                <a:latin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</a:rPr>
              <a:t>громадян</a:t>
            </a:r>
            <a:r>
              <a:rPr lang="ru-RU" sz="1200" b="1" dirty="0" smtClean="0">
                <a:latin typeface="Times New Roman" panose="02020603050405020304" pitchFamily="18" charset="0"/>
              </a:rPr>
              <a:t> у </a:t>
            </a:r>
            <a:r>
              <a:rPr lang="ru-RU" sz="1200" b="1" dirty="0" err="1" smtClean="0">
                <a:latin typeface="Times New Roman" panose="02020603050405020304" pitchFamily="18" charset="0"/>
              </a:rPr>
              <a:t>Центрі</a:t>
            </a:r>
            <a:r>
              <a:rPr lang="ru-RU" sz="1200" b="1" dirty="0" smtClean="0">
                <a:latin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</a:rPr>
              <a:t>надання</a:t>
            </a:r>
            <a:r>
              <a:rPr lang="ru-RU" sz="1200" b="1" dirty="0" smtClean="0">
                <a:latin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</a:rPr>
              <a:t>адміністративних</a:t>
            </a:r>
            <a:r>
              <a:rPr lang="ru-RU" sz="1200" b="1" dirty="0" smtClean="0">
                <a:latin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</a:rPr>
              <a:t>послуг</a:t>
            </a:r>
            <a:endParaRPr lang="uk-UA" sz="1200" b="1" dirty="0"/>
          </a:p>
        </p:txBody>
      </p:sp>
    </p:spTree>
    <p:extLst>
      <p:ext uri="{BB962C8B-B14F-4D97-AF65-F5344CB8AC3E}">
        <p14:creationId xmlns:p14="http://schemas.microsoft.com/office/powerpoint/2010/main" val="67147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громади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833657"/>
              </p:ext>
            </p:extLst>
          </p:nvPr>
        </p:nvGraphicFramePr>
        <p:xfrm>
          <a:off x="348999" y="1006186"/>
          <a:ext cx="6647701" cy="385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1540" y="1839073"/>
            <a:ext cx="852757" cy="688369"/>
          </a:xfrm>
        </p:spPr>
        <p:txBody>
          <a:bodyPr>
            <a:normAutofit/>
          </a:bodyPr>
          <a:lstStyle/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Всього 1162,7 </a:t>
            </a:r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1375362"/>
              </p:ext>
            </p:extLst>
          </p:nvPr>
        </p:nvGraphicFramePr>
        <p:xfrm>
          <a:off x="7078894" y="2920429"/>
          <a:ext cx="4879262" cy="3937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6" name="Picture 2" descr="Бюджет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74" y="784941"/>
            <a:ext cx="755501" cy="75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удит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905" y="2815118"/>
            <a:ext cx="834971" cy="83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88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 підтримка та соціальне забезпечення, 126,9 млн грн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6571" y="1141768"/>
            <a:ext cx="610043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0"/>
              </a:spcAft>
              <a:buFontTx/>
              <a:buChar char="-"/>
              <a:tabLst>
                <a:tab pos="3790950" algn="l"/>
              </a:tabLst>
            </a:pPr>
            <a:r>
              <a:rPr lang="uk-UA" sz="9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13,6 млн грн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одноразова адресна матеріальна допомога мешканцям Бориспільської міської 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територіальної громади, які опинилися в складних життєвих обставинах (1 546 осіб);</a:t>
            </a:r>
          </a:p>
          <a:p>
            <a:pPr indent="450215" algn="just">
              <a:spcAft>
                <a:spcPts val="0"/>
              </a:spcAft>
              <a:tabLst>
                <a:tab pos="3790950" algn="l"/>
              </a:tabLst>
            </a:pPr>
            <a:endParaRPr lang="uk-UA" sz="9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Tx/>
              <a:buChar char="-"/>
              <a:tabLst>
                <a:tab pos="3790950" algn="l"/>
              </a:tabLst>
            </a:pPr>
            <a:r>
              <a:rPr lang="uk-UA" sz="9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2,8 млн грн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 одноразова матеріальна допомога на лікування дітей хворих на цукровий 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діабет І типу (47 осіб);</a:t>
            </a:r>
          </a:p>
          <a:p>
            <a:pPr indent="450215" algn="just">
              <a:spcAft>
                <a:spcPts val="0"/>
              </a:spcAft>
              <a:tabLst>
                <a:tab pos="3790950" algn="l"/>
              </a:tabLst>
            </a:pPr>
            <a:endParaRPr lang="uk-UA" sz="9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Tx/>
              <a:buChar char="-"/>
              <a:tabLst>
                <a:tab pos="3790950" algn="l"/>
              </a:tabLst>
            </a:pPr>
            <a:r>
              <a:rPr lang="uk-UA" sz="9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1,0 млн грн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одноразова адресна матеріальна  допомога на лікування громадянам, які 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зареєстровані або проживають на території Бориспільської міської територіальної громади та 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отримали тяжкі поранення у війні р/ф проти України (легка, середня, тяжка форма поранення)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54 особи;</a:t>
            </a:r>
          </a:p>
          <a:p>
            <a:pPr indent="450215" algn="just">
              <a:spcAft>
                <a:spcPts val="0"/>
              </a:spcAft>
              <a:tabLst>
                <a:tab pos="3790950" algn="l"/>
              </a:tabLst>
            </a:pPr>
            <a:endParaRPr lang="uk-UA" sz="9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Tx/>
              <a:buChar char="-"/>
              <a:tabLst>
                <a:tab pos="3790950" algn="l"/>
              </a:tabLst>
            </a:pPr>
            <a:r>
              <a:rPr lang="ru-RU" sz="9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1,7 млн </a:t>
            </a:r>
            <a:r>
              <a:rPr lang="ru-RU" sz="900" b="1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разов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матеріальна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допомога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одному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із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членів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сім’ї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полоненого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загиблого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ru-RU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померлого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 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зниклого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безвісти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 у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війні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рф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проти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України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(87 </a:t>
            </a:r>
            <a:r>
              <a:rPr lang="ru-RU" sz="9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осіб</a:t>
            </a:r>
            <a:r>
              <a:rPr lang="ru-RU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);</a:t>
            </a:r>
          </a:p>
          <a:p>
            <a:pPr indent="450215" algn="just">
              <a:spcAft>
                <a:spcPts val="0"/>
              </a:spcAft>
              <a:tabLst>
                <a:tab pos="3790950" algn="l"/>
              </a:tabLst>
            </a:pPr>
            <a:endParaRPr lang="uk-UA" sz="9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Tx/>
              <a:buChar char="-"/>
              <a:tabLst>
                <a:tab pos="3790950" algn="l"/>
              </a:tabLst>
            </a:pPr>
            <a:r>
              <a:rPr lang="uk-UA" sz="9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1,2 млн грн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одноразова грошова допомога для виготовлення та встановлення 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надмогильного пам’ятника загиблому (померлому) Захиснику чи Захисниці України, 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зареєстрованих або проживаючих у Бориспільській міській територіальній громаді (10 осіб);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endParaRPr lang="uk-UA" sz="9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   </a:t>
            </a:r>
            <a:r>
              <a:rPr lang="uk-UA" sz="9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159,95 тис. грн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пільги на житлово-комунальні послуги 35 особам з інвалідністю по зору;</a:t>
            </a:r>
          </a:p>
          <a:p>
            <a:pPr indent="450215" algn="just">
              <a:spcAft>
                <a:spcPts val="0"/>
              </a:spcAft>
              <a:tabLst>
                <a:tab pos="3790950" algn="l"/>
              </a:tabLst>
            </a:pPr>
            <a:endParaRPr lang="uk-UA" sz="9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Tx/>
              <a:buChar char="-"/>
              <a:tabLst>
                <a:tab pos="3790950" algn="l"/>
              </a:tabLst>
            </a:pPr>
            <a:r>
              <a:rPr lang="uk-UA" sz="9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3,2 млн грн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відшкодовано кошти автомобільним перевізникам, які здійснюють безкоштовні 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перевезення пільгових категорій громадян міста, згідно укладених договорів, в межах кошторисних 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призначень;</a:t>
            </a:r>
          </a:p>
          <a:p>
            <a:pPr indent="450215" algn="just">
              <a:spcAft>
                <a:spcPts val="0"/>
              </a:spcAft>
              <a:tabLst>
                <a:tab pos="3790950" algn="l"/>
              </a:tabLst>
            </a:pPr>
            <a:endParaRPr lang="uk-UA" sz="9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Tx/>
              <a:buChar char="-"/>
              <a:tabLst>
                <a:tab pos="3790950" algn="l"/>
              </a:tabLst>
            </a:pPr>
            <a:r>
              <a:rPr lang="uk-UA" sz="9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291,9 тис. грн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відшкодовано кошти за здійснення безкоштовних перевезень пільгових 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категорій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мешканців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Бориспільської міської територіальної громади приміським залізничним 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транспортом;</a:t>
            </a:r>
          </a:p>
          <a:p>
            <a:pPr indent="450215" algn="just">
              <a:spcAft>
                <a:spcPts val="0"/>
              </a:spcAft>
              <a:tabLst>
                <a:tab pos="3790950" algn="l"/>
              </a:tabLst>
            </a:pPr>
            <a:endParaRPr lang="uk-UA" sz="9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Tx/>
              <a:buChar char="-"/>
              <a:tabLst>
                <a:tab pos="3790950" algn="l"/>
              </a:tabLst>
            </a:pPr>
            <a:r>
              <a:rPr lang="uk-UA" sz="9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15,80 тис. грн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відшкодовано витрати за надані послуги зв’язку пільговим категоріям </a:t>
            </a:r>
          </a:p>
          <a:p>
            <a:pPr algn="just">
              <a:spcAft>
                <a:spcPts val="0"/>
              </a:spcAft>
              <a:tabLst>
                <a:tab pos="3790950" algn="l"/>
              </a:tabLst>
            </a:pP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uk-UA" sz="9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громадян;</a:t>
            </a:r>
          </a:p>
          <a:p>
            <a:pPr indent="450215" algn="just">
              <a:spcAft>
                <a:spcPts val="0"/>
              </a:spcAft>
              <a:tabLst>
                <a:tab pos="3790950" algn="l"/>
              </a:tabLst>
            </a:pPr>
            <a:endParaRPr lang="uk-UA" sz="9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uk-UA" sz="9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1,4 млн грн </a:t>
            </a:r>
            <a:r>
              <a:rPr lang="uk-UA" sz="9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відшкодовано компенсацію фізичним особам, які надають соціальні послуги на </a:t>
            </a:r>
          </a:p>
          <a:p>
            <a:pPr algn="just"/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k-UA" sz="9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непрофесійній та професійній основі (в тому числі поштові послуги)</a:t>
            </a:r>
          </a:p>
          <a:p>
            <a:pPr algn="just"/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k-UA" sz="9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(Постанова КМУ від 23.09.2020 № 859, Постанова КМУ від 06 жовтня 2021 року № 1040);</a:t>
            </a:r>
          </a:p>
          <a:p>
            <a:pPr algn="just"/>
            <a:endParaRPr lang="uk-UA" sz="9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9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   165,00 </a:t>
            </a:r>
            <a:r>
              <a:rPr lang="uk-UA" sz="900" b="1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9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9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надано реабілітаційні послуги особам з інвалідністю та дітям з інвалідністю;</a:t>
            </a:r>
          </a:p>
          <a:p>
            <a:pPr indent="450215" algn="just"/>
            <a:endParaRPr lang="uk-UA" sz="900" b="1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uk-UA" sz="9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1,1 млн грн </a:t>
            </a:r>
            <a:r>
              <a:rPr lang="uk-UA" sz="9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надання соціальних гарантій фізичним особам, які надають соціальні послуги </a:t>
            </a:r>
          </a:p>
          <a:p>
            <a:pPr algn="just"/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k-UA" sz="9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особам похилого віку, особам з інвалідністю, які не здатні до самообслуговування та потребують </a:t>
            </a:r>
          </a:p>
          <a:p>
            <a:pPr algn="just"/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k-UA" sz="9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постійного стороннього догляду.</a:t>
            </a:r>
            <a:endParaRPr lang="uk-UA" sz="9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6" y="491687"/>
            <a:ext cx="3638550" cy="3471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0" y="3262977"/>
            <a:ext cx="265747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096890" y="2102889"/>
            <a:ext cx="199033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Прийом громадян в Управлінні соціальної та ветеранської політики</a:t>
            </a:r>
            <a:endParaRPr lang="uk-UA" sz="1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68425" y="54014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  <a:tabLst>
                <a:tab pos="3790950" algn="l"/>
              </a:tabLst>
            </a:pP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рамках міської програми «Турбота»</a:t>
            </a:r>
          </a:p>
          <a:p>
            <a:pPr indent="450215" algn="just">
              <a:spcAft>
                <a:spcPts val="0"/>
              </a:spcAft>
              <a:tabLst>
                <a:tab pos="3790950" algn="l"/>
              </a:tabLst>
            </a:pP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профінансовано заходи на суму 26,7 млн грн:</a:t>
            </a: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36188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 ветеранів та їх родин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72136" y="5388042"/>
            <a:ext cx="15831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Завершується  капітальний ремонт приміщення спортивної зали для ветеранів. Вартість виконаних робіт –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17,9 млн грн</a:t>
            </a:r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sz="900" dirty="0">
              <a:solidFill>
                <a:srgbClr val="0000FF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627" y="490701"/>
            <a:ext cx="2162757" cy="28836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025" y="4676774"/>
            <a:ext cx="1577359" cy="21031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248" y="2460819"/>
            <a:ext cx="2162757" cy="28836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2738" y="602022"/>
            <a:ext cx="48196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Діє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Бориспільський міський ветеранський центр «Ветеран </a:t>
            </a:r>
            <a:r>
              <a:rPr lang="en-US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комплексної підтримки військових, демобілізованих осіб та їх родин.</a:t>
            </a:r>
            <a:endParaRPr lang="uk-UA" sz="1000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010150" y="2444842"/>
            <a:ext cx="31718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900" b="1" i="0" u="none" strike="noStrike" cap="none" normalizeH="0" baseline="0" dirty="0" smtClean="0">
                <a:ln>
                  <a:noFill/>
                </a:ln>
                <a:solidFill>
                  <a:srgbClr val="080809"/>
                </a:solidFill>
                <a:effectLst/>
                <a:cs typeface="Arial" panose="020B0604020202020204" pitchFamily="34" charset="0"/>
              </a:rPr>
              <a:t>У Борисполі відбувся ІІ етап Кубка України з богатирського багатоборства серед ветеранів   </a:t>
            </a:r>
            <a:r>
              <a:rPr kumimoji="0" lang="uk-UA" altLang="uk-UA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endParaRPr kumimoji="0" lang="uk-UA" altLang="uk-UA" sz="900" b="1" i="0" u="none" strike="noStrike" cap="none" normalizeH="0" baseline="0" dirty="0" smtClean="0">
              <a:ln>
                <a:noFill/>
              </a:ln>
              <a:solidFill>
                <a:srgbClr val="080809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150" y="531322"/>
            <a:ext cx="4828032" cy="18859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150" y="3045512"/>
            <a:ext cx="3726990" cy="294269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074110" y="5988206"/>
            <a:ext cx="31718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err="1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Вручення</a:t>
            </a:r>
            <a:r>
              <a:rPr lang="ru-RU" sz="900" b="1" dirty="0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ru-RU" sz="900" b="1" dirty="0" err="1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триколісних</a:t>
            </a:r>
            <a:r>
              <a:rPr lang="ru-RU" sz="900" b="1" dirty="0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err="1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електроскутерів</a:t>
            </a:r>
            <a:r>
              <a:rPr lang="ru-RU" sz="900" b="1" dirty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ветеранам </a:t>
            </a:r>
            <a:r>
              <a:rPr lang="ru-RU" sz="900" b="1" dirty="0" err="1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війни</a:t>
            </a:r>
            <a:r>
              <a:rPr lang="ru-RU" sz="900" b="1" dirty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900" b="1" dirty="0" err="1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інвалідністю</a:t>
            </a:r>
            <a:r>
              <a:rPr lang="ru-RU" sz="900" b="1" dirty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900" b="1" dirty="0" err="1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сприяння</a:t>
            </a:r>
            <a:r>
              <a:rPr lang="ru-RU" sz="900" b="1" dirty="0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в.о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голови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Київської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обласної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ради 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Ярослава </a:t>
            </a:r>
            <a:r>
              <a:rPr lang="ru-RU" sz="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Добрянського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депутата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Київської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обласної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ради </a:t>
            </a:r>
            <a:r>
              <a:rPr lang="ru-RU" sz="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Ігоря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Левітаса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uk-UA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1677" y="6265205"/>
            <a:ext cx="2271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</a:t>
            </a:r>
            <a:r>
              <a:rPr lang="uk-UA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памʼяті</a:t>
            </a:r>
            <a:r>
              <a:rPr lang="uk-UA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uk-UA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честь загиблого Захисника України </a:t>
            </a:r>
            <a:r>
              <a:rPr lang="uk-UA" sz="900" b="1" dirty="0">
                <a:latin typeface="Arial" panose="020B0604020202020204" pitchFamily="34" charset="0"/>
                <a:cs typeface="Arial" panose="020B0604020202020204" pitchFamily="34" charset="0"/>
              </a:rPr>
              <a:t>Романа Коструби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55" y="4096484"/>
            <a:ext cx="2882517" cy="21618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09" y="3612030"/>
            <a:ext cx="1879188" cy="250558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013913" y="6103407"/>
            <a:ext cx="20861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Відвідування</a:t>
            </a:r>
            <a:r>
              <a:rPr lang="ru-RU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ветерана </a:t>
            </a:r>
            <a:r>
              <a:rPr lang="ru-RU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війни</a:t>
            </a:r>
            <a:r>
              <a:rPr lang="ru-RU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Вадима </a:t>
            </a:r>
            <a:r>
              <a:rPr lang="ru-RU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Скуратівського</a:t>
            </a:r>
            <a:r>
              <a:rPr lang="ru-RU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центрі</a:t>
            </a:r>
            <a:r>
              <a:rPr lang="ru-RU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реабілітації</a:t>
            </a:r>
            <a:r>
              <a:rPr lang="ru-RU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оформлення</a:t>
            </a:r>
            <a:r>
              <a:rPr lang="ru-RU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супровід</a:t>
            </a:r>
            <a:r>
              <a:rPr lang="ru-RU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визначення</a:t>
            </a:r>
            <a:r>
              <a:rPr lang="ru-RU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</a:t>
            </a:r>
            <a:endParaRPr lang="uk-UA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2738" y="1103571"/>
            <a:ext cx="431722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 центру надійшло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1185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звернень;</a:t>
            </a:r>
          </a:p>
          <a:p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234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особи прийнято на індивідуальний соціальний супровід.</a:t>
            </a:r>
          </a:p>
          <a:p>
            <a:endParaRPr lang="uk-UA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Відбулося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 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заходів для ветеранів війни, учасників бойових дій, членів їх родин, сімей загиблих (померлих) та безвісти зниклих Захисників та Захисниць України. </a:t>
            </a:r>
          </a:p>
          <a:p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Передано </a:t>
            </a:r>
            <a:r>
              <a:rPr lang="uk-UA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екофло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ветерана та інвалідів І групи. </a:t>
            </a:r>
          </a:p>
          <a:p>
            <a:endParaRPr lang="uk-UA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центру можна звернутися за допомогою з питань: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формлення матеріальної допомоги;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житлового забезпечення, покращення житлових умов;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роходження реабілітації після поранень;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санаторно-курортного лікування для ветеранів та їх родин;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мобільності осіб з обмеженою рухливістю.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86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Реабілітаційна установа для осіб з інвалідністю «НАШ ДІМ» імені Валентини Бондаренко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010" y="3667194"/>
            <a:ext cx="4154821" cy="31161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539" y="540830"/>
            <a:ext cx="2090330" cy="26185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654" y="554257"/>
            <a:ext cx="3514018" cy="26355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764" y="4183628"/>
            <a:ext cx="2117884" cy="25791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70" y="2105732"/>
            <a:ext cx="2843308" cy="20005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0569" y="4183628"/>
            <a:ext cx="1996380" cy="257912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08983" y="3159363"/>
            <a:ext cx="24595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кошти міського бюджету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виконано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капітальний ремонт приміщень РУОІ «Наш Дім» на суму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9,0 </a:t>
            </a:r>
            <a:r>
              <a:rPr lang="uk-UA" sz="10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млн грн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uk-UA" sz="10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8536" y="551460"/>
            <a:ext cx="5523139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Установа включена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 Реєстру надавачів соціальних послуг України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</a:t>
            </a:r>
          </a:p>
          <a:p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надає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дітям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 інвалідністю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реабілітаційні заходи, спрямовані на всебічний</a:t>
            </a:r>
          </a:p>
          <a:p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розвиток дітей.</a:t>
            </a:r>
          </a:p>
          <a:p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Надано послуг для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76 дітей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marL="171450" indent="-171450">
              <a:buFontTx/>
              <a:buChar char="-"/>
            </a:pP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денного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догляду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дітей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 інвалідністю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для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27 осіб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buFontTx/>
              <a:buChar char="-"/>
            </a:pP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комплексної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реабілітації з погодинним відвідуванням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для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33 осіб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buFontTx/>
              <a:buChar char="-"/>
            </a:pP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упроводу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під час інклюзивного навчання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для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 осіб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buFontTx/>
              <a:buChar char="-"/>
            </a:pP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соціальну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послугу раннього втручання –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 </a:t>
            </a:r>
            <a:r>
              <a:rPr lang="uk-UA" sz="10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сімей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uk-UA" sz="10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43150" y="3169993"/>
            <a:ext cx="215265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рамках благодійної співпраці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24 дитини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систематично відвідували басейн «</a:t>
            </a:r>
            <a:r>
              <a:rPr lang="en-US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Green Villa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en-US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с. Гора</a:t>
            </a:r>
            <a:endParaRPr lang="uk-UA" sz="9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03189" y="3169993"/>
            <a:ext cx="3105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Оздоровлено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 дітей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соляній кімнаті «</a:t>
            </a:r>
            <a:r>
              <a:rPr lang="en-US" sz="9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Solicom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суму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60,0 </a:t>
            </a:r>
            <a:r>
              <a:rPr lang="uk-UA" sz="9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endParaRPr lang="uk-UA" sz="9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12010" y="6393418"/>
            <a:ext cx="3212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Заняття вихованців з лікувальної фізичної культури</a:t>
            </a:r>
          </a:p>
          <a:p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із вчителем-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9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реабілітологом</a:t>
            </a:r>
            <a:endParaRPr lang="uk-UA" sz="9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07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Соціальна підтримка та соціальне забезпечення</a:t>
            </a:r>
          </a:p>
        </p:txBody>
      </p:sp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125" y="528545"/>
            <a:ext cx="2057400" cy="280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0396" y="622935"/>
            <a:ext cx="4677747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Діє установа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соціального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спрямування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</a:p>
          <a:p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sz="11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ентр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інтегрованих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соціальних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послуг</a:t>
            </a:r>
            <a:r>
              <a:rPr lang="ru-RU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11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1157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підопічних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осіб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0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функціонує</a:t>
            </a:r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ru-RU" sz="10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відділень</a:t>
            </a:r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соціальної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послуги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догляду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вдома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324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підопічних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особи);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соціальної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реабілітації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відновлення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підтримки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144 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особи);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адання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натуральної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допомоги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666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осіб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таціонарного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догляду для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постійного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тимчасового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проживання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с.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Любарці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особи);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соціальної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послуги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Сімейна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домівка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035" y="528545"/>
            <a:ext cx="2598799" cy="28111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9831" y="3352165"/>
            <a:ext cx="259879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Соціальним центром «</a:t>
            </a:r>
            <a:r>
              <a:rPr lang="en-US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Добро» надано допомогу у вигляді продуктових наборів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29407</a:t>
            </a:r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особам (ВПО, пенсіонери, особи з інвалідністю, одинокі батьки, малозабезпечені, багатодітні родини</a:t>
            </a:r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 Залучено понад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9,0 млн грн </a:t>
            </a:r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позабюджетних коштів.</a:t>
            </a:r>
            <a:endParaRPr lang="uk-UA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35203" y="3326017"/>
            <a:ext cx="20574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9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40 </a:t>
            </a:r>
            <a:r>
              <a:rPr lang="uk-UA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осіб, які опинилися в  складних життєвих обставинах щоденно отримували гарячі обіди </a:t>
            </a:r>
            <a:r>
              <a:rPr lang="uk-UA" sz="9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 кошти міського </a:t>
            </a:r>
            <a:r>
              <a:rPr lang="uk-UA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бюджету на суму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722,8 </a:t>
            </a:r>
            <a:r>
              <a:rPr lang="uk-UA" sz="9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тис.грн</a:t>
            </a:r>
            <a:r>
              <a:rPr lang="uk-UA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562" y="3188077"/>
            <a:ext cx="425787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tabLst>
                <a:tab pos="457200" algn="l"/>
              </a:tabLst>
            </a:pP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Надано послуг:</a:t>
            </a:r>
            <a:endParaRPr lang="uk-UA" sz="1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800"/>
              </a:spcAft>
              <a:tabLst>
                <a:tab pos="457200" algn="l"/>
              </a:tabLst>
            </a:pP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478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перукарських послуг для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304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осіб;</a:t>
            </a:r>
            <a:endParaRPr lang="uk-UA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800"/>
              </a:spcAft>
              <a:tabLst>
                <a:tab pos="457200" algn="l"/>
              </a:tabLst>
            </a:pP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445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послуг з прання білизни для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171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особи;</a:t>
            </a:r>
          </a:p>
          <a:p>
            <a:pPr algn="just">
              <a:spcAft>
                <a:spcPts val="800"/>
              </a:spcAft>
              <a:tabLst>
                <a:tab pos="457200" algn="l"/>
              </a:tabLst>
            </a:pP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послуг із прасування 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білизни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осіб;</a:t>
            </a:r>
          </a:p>
          <a:p>
            <a:pPr algn="just">
              <a:spcAft>
                <a:spcPts val="800"/>
              </a:spcAft>
              <a:tabLst>
                <a:tab pos="457200" algn="l"/>
              </a:tabLst>
            </a:pP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327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послуг із ремонт одягу для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97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осіб;</a:t>
            </a:r>
          </a:p>
          <a:p>
            <a:pPr algn="just">
              <a:spcAft>
                <a:spcPts val="800"/>
              </a:spcAft>
              <a:tabLst>
                <a:tab pos="457200" algn="l"/>
              </a:tabLst>
            </a:pPr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uk-UA" sz="10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40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послуг соціального робітника вдома для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ru-RU" sz="10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осіб;</a:t>
            </a:r>
          </a:p>
          <a:p>
            <a:pPr algn="just">
              <a:spcAft>
                <a:spcPts val="800"/>
              </a:spcAft>
              <a:tabLst>
                <a:tab pos="457200" algn="l"/>
              </a:tabLst>
            </a:pP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послуг з ремонту взуття для </a:t>
            </a:r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осіб.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716" y="528545"/>
            <a:ext cx="1787130" cy="35612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42582" y="4198471"/>
            <a:ext cx="193139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Соціальну послугу догляду вдома отримали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368 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підопічних 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129" y="4426474"/>
            <a:ext cx="4335125" cy="205320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521271" y="6444530"/>
            <a:ext cx="4335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Відділення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стаціонарного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догляду для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постійного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тимчасового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проживання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с.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Любарці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0396" y="5261413"/>
            <a:ext cx="35658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Підопічними </a:t>
            </a:r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ентру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інтегрованих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соціальних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послуг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ля </a:t>
            </a:r>
            <a:r>
              <a:rPr lang="uk-UA" sz="10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військовослужбовців</a:t>
            </a:r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ЗСУ </a:t>
            </a:r>
            <a:r>
              <a:rPr lang="ru-RU" sz="10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виготовлено</a:t>
            </a:r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ru-RU" sz="1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146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нашоломників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пар в’язаних шкарпеток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1560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окопних свічок, </a:t>
            </a:r>
            <a:endParaRPr lang="uk-UA" sz="10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247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шт. фасованих каш, </a:t>
            </a:r>
            <a:endParaRPr lang="uk-UA" sz="10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27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шт.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браслетів.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42582" y="5415301"/>
            <a:ext cx="21699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 благодійні кошти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встановлено альтернативні джерела живлення- дві </a:t>
            </a:r>
            <a:r>
              <a:rPr lang="ru-RU" sz="10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гібридні</a:t>
            </a:r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інверторні</a:t>
            </a:r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електростанцї</a:t>
            </a:r>
            <a:r>
              <a:rPr lang="ru-RU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15 </a:t>
            </a:r>
            <a:r>
              <a:rPr lang="uk-UA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батареями. </a:t>
            </a:r>
            <a:endParaRPr lang="uk-UA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62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12192000" cy="419878"/>
          </a:xfrm>
          <a:prstGeom prst="rect">
            <a:avLst/>
          </a:prstGeom>
          <a:solidFill>
            <a:srgbClr val="43C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Соціальна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послуга «Сімейна домівка»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2082" y="718583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Борисполі</a:t>
            </a:r>
            <a:r>
              <a:rPr lang="ru-RU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відкрито</a:t>
            </a:r>
            <a:r>
              <a:rPr lang="ru-RU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першу в </a:t>
            </a:r>
            <a:r>
              <a:rPr lang="ru-RU" sz="11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Україні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1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Сімейну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домівку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новий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тип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соціального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закладу та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альтернатива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інтернатам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дітей-сиріт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дітей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позбавлених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батьківського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піклування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Будинок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повністю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безбар'єрний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енергоефективний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, з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меблями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технікою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особистим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простором для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дітей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спільними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зонами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Проєкт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реалізовано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ініціативи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Фундації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Олени </a:t>
            </a:r>
            <a:r>
              <a:rPr lang="ru-RU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Зеленської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Фундація Олени Зеленської звела у Борисполі першу в Україні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82" y="2337862"/>
            <a:ext cx="6607255" cy="440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На Київщині відкрили першу &quot;Сімейну домівку&quot;: фото та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243" y="3781424"/>
            <a:ext cx="4666828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в Борисполі представили нову соціальну послугу «Сімейна домівка» — простір,  де діти, які ще чекають на родину, можуть жити в умовах, максимально  наближених до сімейних. Фундація Олени Зеленської долучилася до створення  таки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243" y="718583"/>
            <a:ext cx="4666828" cy="298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5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3369</TotalTime>
  <Words>3163</Words>
  <Application>Microsoft Office PowerPoint</Application>
  <PresentationFormat>Широкоэкранный</PresentationFormat>
  <Paragraphs>455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Облаштовано Алеї Героїв для вшанування полеглих Захисників</vt:lpstr>
      <vt:lpstr>Відбулося:  7 пленарних засідань міської ради, прийнято 398 рішень; 26 засідань виконавчого комітету, ухвалено 545 рішень.  Видано 79 розпоряджень.  Надійшло 9059 звернень, з них 3166 звернень громадян. </vt:lpstr>
      <vt:lpstr>Всього 1162,7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Facebook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254</cp:revision>
  <cp:lastPrinted>2026-08-27T11:35:29Z</cp:lastPrinted>
  <dcterms:created xsi:type="dcterms:W3CDTF">2026-07-27T07:12:06Z</dcterms:created>
  <dcterms:modified xsi:type="dcterms:W3CDTF">2026-08-27T11:45:37Z</dcterms:modified>
</cp:coreProperties>
</file>